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80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 showSpecialPlsOnTitleSld="0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  <p:sldId id="320" r:id="rId69"/>
    <p:sldId id="321" r:id="rId70"/>
    <p:sldId id="322" r:id="rId71"/>
    <p:sldId id="323" r:id="rId72"/>
    <p:sldId id="324" r:id="rId73"/>
    <p:sldId id="325" r:id="rId74"/>
    <p:sldId id="326" r:id="rId75"/>
    <p:sldId id="327" r:id="rId76"/>
    <p:sldId id="328" r:id="rId77"/>
    <p:sldId id="329" r:id="rId78"/>
    <p:sldId id="330" r:id="rId79"/>
    <p:sldId id="331" r:id="rId80"/>
    <p:sldId id="332" r:id="rId81"/>
    <p:sldId id="333" r:id="rId82"/>
    <p:sldId id="334" r:id="rId83"/>
    <p:sldId id="335" r:id="rId84"/>
  </p:sldIdLst>
  <p:sldSz cy="6858000" cx="9906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85" roundtripDataSignature="AMtx7miWSLlgUmdNrDTnjS9Y3mSvMtwjp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84" Type="http://schemas.openxmlformats.org/officeDocument/2006/relationships/slide" Target="slides/slide80.xml"/><Relationship Id="rId83" Type="http://schemas.openxmlformats.org/officeDocument/2006/relationships/slide" Target="slides/slide79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85" Type="http://customschemas.google.com/relationships/presentationmetadata" Target="metadata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80" Type="http://schemas.openxmlformats.org/officeDocument/2006/relationships/slide" Target="slides/slide76.xml"/><Relationship Id="rId82" Type="http://schemas.openxmlformats.org/officeDocument/2006/relationships/slide" Target="slides/slide78.xml"/><Relationship Id="rId81" Type="http://schemas.openxmlformats.org/officeDocument/2006/relationships/slide" Target="slides/slide77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73" Type="http://schemas.openxmlformats.org/officeDocument/2006/relationships/slide" Target="slides/slide69.xml"/><Relationship Id="rId72" Type="http://schemas.openxmlformats.org/officeDocument/2006/relationships/slide" Target="slides/slide68.xml"/><Relationship Id="rId31" Type="http://schemas.openxmlformats.org/officeDocument/2006/relationships/slide" Target="slides/slide27.xml"/><Relationship Id="rId75" Type="http://schemas.openxmlformats.org/officeDocument/2006/relationships/slide" Target="slides/slide71.xml"/><Relationship Id="rId30" Type="http://schemas.openxmlformats.org/officeDocument/2006/relationships/slide" Target="slides/slide26.xml"/><Relationship Id="rId74" Type="http://schemas.openxmlformats.org/officeDocument/2006/relationships/slide" Target="slides/slide70.xml"/><Relationship Id="rId33" Type="http://schemas.openxmlformats.org/officeDocument/2006/relationships/slide" Target="slides/slide29.xml"/><Relationship Id="rId77" Type="http://schemas.openxmlformats.org/officeDocument/2006/relationships/slide" Target="slides/slide73.xml"/><Relationship Id="rId32" Type="http://schemas.openxmlformats.org/officeDocument/2006/relationships/slide" Target="slides/slide28.xml"/><Relationship Id="rId76" Type="http://schemas.openxmlformats.org/officeDocument/2006/relationships/slide" Target="slides/slide72.xml"/><Relationship Id="rId35" Type="http://schemas.openxmlformats.org/officeDocument/2006/relationships/slide" Target="slides/slide31.xml"/><Relationship Id="rId79" Type="http://schemas.openxmlformats.org/officeDocument/2006/relationships/slide" Target="slides/slide75.xml"/><Relationship Id="rId34" Type="http://schemas.openxmlformats.org/officeDocument/2006/relationships/slide" Target="slides/slide30.xml"/><Relationship Id="rId78" Type="http://schemas.openxmlformats.org/officeDocument/2006/relationships/slide" Target="slides/slide74.xml"/><Relationship Id="rId71" Type="http://schemas.openxmlformats.org/officeDocument/2006/relationships/slide" Target="slides/slide67.xml"/><Relationship Id="rId70" Type="http://schemas.openxmlformats.org/officeDocument/2006/relationships/slide" Target="slides/slide66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62" Type="http://schemas.openxmlformats.org/officeDocument/2006/relationships/slide" Target="slides/slide58.xml"/><Relationship Id="rId61" Type="http://schemas.openxmlformats.org/officeDocument/2006/relationships/slide" Target="slides/slide57.xml"/><Relationship Id="rId20" Type="http://schemas.openxmlformats.org/officeDocument/2006/relationships/slide" Target="slides/slide16.xml"/><Relationship Id="rId64" Type="http://schemas.openxmlformats.org/officeDocument/2006/relationships/slide" Target="slides/slide60.xml"/><Relationship Id="rId63" Type="http://schemas.openxmlformats.org/officeDocument/2006/relationships/slide" Target="slides/slide59.xml"/><Relationship Id="rId22" Type="http://schemas.openxmlformats.org/officeDocument/2006/relationships/slide" Target="slides/slide18.xml"/><Relationship Id="rId66" Type="http://schemas.openxmlformats.org/officeDocument/2006/relationships/slide" Target="slides/slide62.xml"/><Relationship Id="rId21" Type="http://schemas.openxmlformats.org/officeDocument/2006/relationships/slide" Target="slides/slide17.xml"/><Relationship Id="rId65" Type="http://schemas.openxmlformats.org/officeDocument/2006/relationships/slide" Target="slides/slide61.xml"/><Relationship Id="rId24" Type="http://schemas.openxmlformats.org/officeDocument/2006/relationships/slide" Target="slides/slide20.xml"/><Relationship Id="rId68" Type="http://schemas.openxmlformats.org/officeDocument/2006/relationships/slide" Target="slides/slide64.xml"/><Relationship Id="rId23" Type="http://schemas.openxmlformats.org/officeDocument/2006/relationships/slide" Target="slides/slide19.xml"/><Relationship Id="rId67" Type="http://schemas.openxmlformats.org/officeDocument/2006/relationships/slide" Target="slides/slide63.xml"/><Relationship Id="rId60" Type="http://schemas.openxmlformats.org/officeDocument/2006/relationships/slide" Target="slides/slide56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69" Type="http://schemas.openxmlformats.org/officeDocument/2006/relationships/slide" Target="slides/slide6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11" Type="http://schemas.openxmlformats.org/officeDocument/2006/relationships/slide" Target="slides/slide7.xml"/><Relationship Id="rId55" Type="http://schemas.openxmlformats.org/officeDocument/2006/relationships/slide" Target="slides/slide51.xml"/><Relationship Id="rId10" Type="http://schemas.openxmlformats.org/officeDocument/2006/relationships/slide" Target="slides/slide6.xml"/><Relationship Id="rId54" Type="http://schemas.openxmlformats.org/officeDocument/2006/relationships/slide" Target="slides/slide50.xml"/><Relationship Id="rId13" Type="http://schemas.openxmlformats.org/officeDocument/2006/relationships/slide" Target="slides/slide9.xml"/><Relationship Id="rId57" Type="http://schemas.openxmlformats.org/officeDocument/2006/relationships/slide" Target="slides/slide53.xml"/><Relationship Id="rId12" Type="http://schemas.openxmlformats.org/officeDocument/2006/relationships/slide" Target="slides/slide8.xml"/><Relationship Id="rId56" Type="http://schemas.openxmlformats.org/officeDocument/2006/relationships/slide" Target="slides/slide52.xml"/><Relationship Id="rId15" Type="http://schemas.openxmlformats.org/officeDocument/2006/relationships/slide" Target="slides/slide11.xml"/><Relationship Id="rId59" Type="http://schemas.openxmlformats.org/officeDocument/2006/relationships/slide" Target="slides/slide55.xml"/><Relationship Id="rId14" Type="http://schemas.openxmlformats.org/officeDocument/2006/relationships/slide" Target="slides/slide10.xml"/><Relationship Id="rId58" Type="http://schemas.openxmlformats.org/officeDocument/2006/relationships/slide" Target="slides/slide5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1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1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1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0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10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1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11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2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12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3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13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4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14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5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5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6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16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7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17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8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18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19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19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2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0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20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1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21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22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22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23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23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4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24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25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25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26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26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27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p27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8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p28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29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29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3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30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30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31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p31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32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p32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33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p33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34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" name="Google Shape;407;p34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35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p35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36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p36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37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6" name="Google Shape;436;p37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38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p38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39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" name="Google Shape;458;p39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4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4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40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p40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41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" name="Google Shape;481;p41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42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42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43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p43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44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" name="Google Shape;514;p44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45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p45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46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0" name="Google Shape;530;p46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47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8" name="Google Shape;538;p47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48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6" name="Google Shape;546;p48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49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4" name="Google Shape;554;p49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5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5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50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1" name="Google Shape;561;p50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51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9" name="Google Shape;569;p51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52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" name="Google Shape;577;p52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53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5" name="Google Shape;585;p53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54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2" name="Google Shape;592;p54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55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9" name="Google Shape;599;p55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56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8" name="Google Shape;608;p56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57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7" name="Google Shape;617;p57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58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5" name="Google Shape;625;p58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59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7" name="Google Shape;637;p59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6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6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60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0" name="Google Shape;650;p60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61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8" name="Google Shape;658;p61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62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8" name="Google Shape;668;p62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63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0" name="Google Shape;680;p63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64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1" name="Google Shape;691;p64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65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3" name="Google Shape;703;p65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66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1" name="Google Shape;711;p66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67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3" name="Google Shape;723;p67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68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8" name="Google Shape;738;p68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69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4" name="Google Shape;754;p69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7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7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p70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1" name="Google Shape;761;p70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p71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9" name="Google Shape;769;p71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72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3" name="Google Shape;783;p72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p73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0" name="Google Shape;790;p73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74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7" name="Google Shape;797;p74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7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p75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9" name="Google Shape;809;p75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p76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3" name="Google Shape;823;p76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9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p77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1" name="Google Shape;841;p77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6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p78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8" name="Google Shape;848;p78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6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p79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8" name="Google Shape;858;p79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8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8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4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p80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6" name="Google Shape;866;p80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9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9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제목 슬라이드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82"/>
          <p:cNvSpPr txBox="1"/>
          <p:nvPr>
            <p:ph type="ctrTitle"/>
          </p:nvPr>
        </p:nvSpPr>
        <p:spPr>
          <a:xfrm>
            <a:off x="742950" y="1122363"/>
            <a:ext cx="84201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Times New Roman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82"/>
          <p:cNvSpPr txBox="1"/>
          <p:nvPr>
            <p:ph idx="1" type="subTitle"/>
          </p:nvPr>
        </p:nvSpPr>
        <p:spPr>
          <a:xfrm>
            <a:off x="1238250" y="3602038"/>
            <a:ext cx="74295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82"/>
          <p:cNvSpPr txBox="1"/>
          <p:nvPr>
            <p:ph idx="10" type="dt"/>
          </p:nvPr>
        </p:nvSpPr>
        <p:spPr>
          <a:xfrm>
            <a:off x="681038" y="6356352"/>
            <a:ext cx="11624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82"/>
          <p:cNvSpPr txBox="1"/>
          <p:nvPr>
            <p:ph idx="11" type="ftr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82"/>
          <p:cNvSpPr txBox="1"/>
          <p:nvPr>
            <p:ph idx="12" type="sldNum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빈 화면" type="blank">
  <p:cSld name="BLANK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91"/>
          <p:cNvSpPr txBox="1"/>
          <p:nvPr>
            <p:ph idx="10" type="dt"/>
          </p:nvPr>
        </p:nvSpPr>
        <p:spPr>
          <a:xfrm>
            <a:off x="681038" y="6356352"/>
            <a:ext cx="11624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91"/>
          <p:cNvSpPr txBox="1"/>
          <p:nvPr>
            <p:ph idx="11" type="ftr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91"/>
          <p:cNvSpPr txBox="1"/>
          <p:nvPr>
            <p:ph idx="12" type="sldNum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제목 및 내용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83"/>
          <p:cNvSpPr txBox="1"/>
          <p:nvPr>
            <p:ph type="title"/>
          </p:nvPr>
        </p:nvSpPr>
        <p:spPr>
          <a:xfrm>
            <a:off x="681038" y="365128"/>
            <a:ext cx="8543925" cy="7224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83"/>
          <p:cNvSpPr txBox="1"/>
          <p:nvPr>
            <p:ph idx="1" type="body"/>
          </p:nvPr>
        </p:nvSpPr>
        <p:spPr>
          <a:xfrm>
            <a:off x="681038" y="1255271"/>
            <a:ext cx="8543925" cy="49216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83"/>
          <p:cNvSpPr txBox="1"/>
          <p:nvPr>
            <p:ph idx="10" type="dt"/>
          </p:nvPr>
        </p:nvSpPr>
        <p:spPr>
          <a:xfrm>
            <a:off x="681038" y="6356352"/>
            <a:ext cx="11624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83"/>
          <p:cNvSpPr txBox="1"/>
          <p:nvPr>
            <p:ph idx="11" type="ftr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83"/>
          <p:cNvSpPr txBox="1"/>
          <p:nvPr>
            <p:ph idx="12" type="sldNum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7" name="Google Shape;27;p83"/>
          <p:cNvCxnSpPr/>
          <p:nvPr/>
        </p:nvCxnSpPr>
        <p:spPr>
          <a:xfrm>
            <a:off x="681038" y="1087542"/>
            <a:ext cx="8543925" cy="0"/>
          </a:xfrm>
          <a:prstGeom prst="straightConnector1">
            <a:avLst/>
          </a:prstGeom>
          <a:noFill/>
          <a:ln cap="flat" cmpd="sng" w="25400">
            <a:solidFill>
              <a:srgbClr val="D24726"/>
            </a:solidFill>
            <a:prstDash val="solid"/>
            <a:miter lim="8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제목만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84"/>
          <p:cNvSpPr txBox="1"/>
          <p:nvPr>
            <p:ph type="title"/>
          </p:nvPr>
        </p:nvSpPr>
        <p:spPr>
          <a:xfrm>
            <a:off x="681038" y="365128"/>
            <a:ext cx="8543925" cy="7224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84"/>
          <p:cNvSpPr txBox="1"/>
          <p:nvPr>
            <p:ph idx="10" type="dt"/>
          </p:nvPr>
        </p:nvSpPr>
        <p:spPr>
          <a:xfrm>
            <a:off x="681038" y="6356352"/>
            <a:ext cx="11624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84"/>
          <p:cNvSpPr txBox="1"/>
          <p:nvPr>
            <p:ph idx="11" type="ftr"/>
          </p:nvPr>
        </p:nvSpPr>
        <p:spPr>
          <a:xfrm>
            <a:off x="4070838" y="6356352"/>
            <a:ext cx="202223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84"/>
          <p:cNvSpPr txBox="1"/>
          <p:nvPr>
            <p:ph idx="12" type="sldNum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33" name="Google Shape;33;p84"/>
          <p:cNvCxnSpPr/>
          <p:nvPr/>
        </p:nvCxnSpPr>
        <p:spPr>
          <a:xfrm>
            <a:off x="681038" y="1087542"/>
            <a:ext cx="8543925" cy="0"/>
          </a:xfrm>
          <a:prstGeom prst="straightConnector1">
            <a:avLst/>
          </a:prstGeom>
          <a:noFill/>
          <a:ln cap="flat" cmpd="sng" w="25400">
            <a:solidFill>
              <a:srgbClr val="D24726"/>
            </a:solidFill>
            <a:prstDash val="solid"/>
            <a:miter lim="8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제목 및 내용">
  <p:cSld name="1_제목 및 내용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5"/>
          <p:cNvSpPr txBox="1"/>
          <p:nvPr>
            <p:ph type="title"/>
          </p:nvPr>
        </p:nvSpPr>
        <p:spPr>
          <a:xfrm>
            <a:off x="681038" y="365128"/>
            <a:ext cx="8543925" cy="7224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85"/>
          <p:cNvSpPr txBox="1"/>
          <p:nvPr>
            <p:ph idx="1" type="body"/>
          </p:nvPr>
        </p:nvSpPr>
        <p:spPr>
          <a:xfrm>
            <a:off x="681038" y="1255271"/>
            <a:ext cx="8543925" cy="4921692"/>
          </a:xfrm>
          <a:prstGeom prst="rect">
            <a:avLst/>
          </a:prstGeom>
          <a:solidFill>
            <a:srgbClr val="222A35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182875" spcFirstLastPara="1" rIns="91425" wrap="square" tIns="45700">
            <a:normAutofit/>
          </a:bodyPr>
          <a:lstStyle>
            <a:lvl1pPr indent="-3175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69CD6"/>
              </a:buClr>
              <a:buSzPts val="1400"/>
              <a:buAutoNum type="arabicPeriod"/>
              <a:defRPr sz="14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defRPr>
            </a:lvl1pPr>
            <a:lvl2pPr indent="-4064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/>
            </a:lvl2pPr>
            <a:lvl3pPr indent="-4064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/>
            </a:lvl3pPr>
            <a:lvl4pPr indent="-4064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/>
            </a:lvl4pPr>
            <a:lvl5pPr indent="-4064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85"/>
          <p:cNvSpPr txBox="1"/>
          <p:nvPr>
            <p:ph idx="10" type="dt"/>
          </p:nvPr>
        </p:nvSpPr>
        <p:spPr>
          <a:xfrm>
            <a:off x="681038" y="6356352"/>
            <a:ext cx="11624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85"/>
          <p:cNvSpPr txBox="1"/>
          <p:nvPr>
            <p:ph idx="11" type="ftr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85"/>
          <p:cNvSpPr txBox="1"/>
          <p:nvPr>
            <p:ph idx="12" type="sldNum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40" name="Google Shape;40;p85"/>
          <p:cNvCxnSpPr/>
          <p:nvPr/>
        </p:nvCxnSpPr>
        <p:spPr>
          <a:xfrm>
            <a:off x="681038" y="1087542"/>
            <a:ext cx="8543925" cy="0"/>
          </a:xfrm>
          <a:prstGeom prst="straightConnector1">
            <a:avLst/>
          </a:prstGeom>
          <a:noFill/>
          <a:ln cap="flat" cmpd="sng" w="25400">
            <a:solidFill>
              <a:srgbClr val="D24726"/>
            </a:solidFill>
            <a:prstDash val="solid"/>
            <a:miter lim="8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_콘텐츠 2개" type="twoObj">
  <p:cSld name="TWO_OBJECTS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6"/>
          <p:cNvSpPr txBox="1"/>
          <p:nvPr>
            <p:ph type="title"/>
          </p:nvPr>
        </p:nvSpPr>
        <p:spPr>
          <a:xfrm>
            <a:off x="681038" y="365128"/>
            <a:ext cx="8543925" cy="7224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86"/>
          <p:cNvSpPr txBox="1"/>
          <p:nvPr>
            <p:ph idx="1" type="body"/>
          </p:nvPr>
        </p:nvSpPr>
        <p:spPr>
          <a:xfrm>
            <a:off x="681038" y="1151169"/>
            <a:ext cx="8543924" cy="10601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AutoNum type="arabicPeriod"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86"/>
          <p:cNvSpPr txBox="1"/>
          <p:nvPr>
            <p:ph idx="2" type="body"/>
          </p:nvPr>
        </p:nvSpPr>
        <p:spPr>
          <a:xfrm>
            <a:off x="681038" y="2321634"/>
            <a:ext cx="8543925" cy="3892551"/>
          </a:xfrm>
          <a:prstGeom prst="rect">
            <a:avLst/>
          </a:prstGeom>
          <a:solidFill>
            <a:srgbClr val="222A35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182875" spcFirstLastPara="1" rIns="91425" wrap="square" tIns="45700">
            <a:normAutofit/>
          </a:bodyPr>
          <a:lstStyle>
            <a:lvl1pPr indent="-3175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69CD6"/>
              </a:buClr>
              <a:buSzPts val="1400"/>
              <a:buAutoNum type="arabicPeriod"/>
              <a:defRPr sz="14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defRPr>
            </a:lvl1pPr>
            <a:lvl2pPr indent="-4064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/>
            </a:lvl2pPr>
            <a:lvl3pPr indent="-4064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/>
            </a:lvl3pPr>
            <a:lvl4pPr indent="-4064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/>
            </a:lvl4pPr>
            <a:lvl5pPr indent="-4064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5" name="Google Shape;45;p86"/>
          <p:cNvSpPr txBox="1"/>
          <p:nvPr>
            <p:ph idx="10" type="dt"/>
          </p:nvPr>
        </p:nvSpPr>
        <p:spPr>
          <a:xfrm>
            <a:off x="681038" y="6356352"/>
            <a:ext cx="11624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86"/>
          <p:cNvSpPr txBox="1"/>
          <p:nvPr>
            <p:ph idx="11" type="ftr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86"/>
          <p:cNvSpPr txBox="1"/>
          <p:nvPr>
            <p:ph idx="12" type="sldNum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48" name="Google Shape;48;p86"/>
          <p:cNvCxnSpPr/>
          <p:nvPr/>
        </p:nvCxnSpPr>
        <p:spPr>
          <a:xfrm>
            <a:off x="681038" y="1087542"/>
            <a:ext cx="8543925" cy="0"/>
          </a:xfrm>
          <a:prstGeom prst="straightConnector1">
            <a:avLst/>
          </a:prstGeom>
          <a:noFill/>
          <a:ln cap="flat" cmpd="sng" w="25400">
            <a:solidFill>
              <a:srgbClr val="D24726"/>
            </a:solidFill>
            <a:prstDash val="solid"/>
            <a:miter lim="8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구역 머리글" type="secHead">
  <p:cSld name="SECTION_HEAD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7"/>
          <p:cNvSpPr/>
          <p:nvPr/>
        </p:nvSpPr>
        <p:spPr>
          <a:xfrm>
            <a:off x="207147" y="262785"/>
            <a:ext cx="9491707" cy="6379555"/>
          </a:xfrm>
          <a:prstGeom prst="rect">
            <a:avLst/>
          </a:prstGeom>
          <a:gradFill>
            <a:gsLst>
              <a:gs pos="0">
                <a:srgbClr val="70A5DA"/>
              </a:gs>
              <a:gs pos="50000">
                <a:srgbClr val="539BDB"/>
              </a:gs>
              <a:gs pos="100000">
                <a:srgbClr val="4288C8"/>
              </a:gs>
            </a:gsLst>
            <a:lin ang="5400000" scaled="0"/>
          </a:gradFill>
          <a:ln>
            <a:noFill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63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" name="Google Shape;51;p87"/>
          <p:cNvSpPr txBox="1"/>
          <p:nvPr>
            <p:ph type="title"/>
          </p:nvPr>
        </p:nvSpPr>
        <p:spPr>
          <a:xfrm>
            <a:off x="675879" y="1986577"/>
            <a:ext cx="8543925" cy="105862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Times New Roman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7"/>
          <p:cNvSpPr txBox="1"/>
          <p:nvPr>
            <p:ph idx="1" type="body"/>
          </p:nvPr>
        </p:nvSpPr>
        <p:spPr>
          <a:xfrm>
            <a:off x="675879" y="3171039"/>
            <a:ext cx="8543925" cy="29186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3" name="Google Shape;53;p87"/>
          <p:cNvSpPr txBox="1"/>
          <p:nvPr>
            <p:ph idx="10" type="dt"/>
          </p:nvPr>
        </p:nvSpPr>
        <p:spPr>
          <a:xfrm>
            <a:off x="681038" y="6356352"/>
            <a:ext cx="11624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87"/>
          <p:cNvSpPr txBox="1"/>
          <p:nvPr>
            <p:ph idx="11" type="ftr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87"/>
          <p:cNvSpPr txBox="1"/>
          <p:nvPr>
            <p:ph idx="12" type="sldNum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6" name="Google Shape;56;p87"/>
          <p:cNvCxnSpPr/>
          <p:nvPr/>
        </p:nvCxnSpPr>
        <p:spPr>
          <a:xfrm>
            <a:off x="675879" y="3045204"/>
            <a:ext cx="8543925" cy="0"/>
          </a:xfrm>
          <a:prstGeom prst="straightConnector1">
            <a:avLst/>
          </a:prstGeom>
          <a:noFill/>
          <a:ln cap="flat" cmpd="sng" w="25400">
            <a:solidFill>
              <a:srgbClr val="D24726"/>
            </a:solidFill>
            <a:prstDash val="solid"/>
            <a:miter lim="8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콘텐츠 2개">
  <p:cSld name="콘텐츠 2개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88"/>
          <p:cNvSpPr txBox="1"/>
          <p:nvPr>
            <p:ph type="title"/>
          </p:nvPr>
        </p:nvSpPr>
        <p:spPr>
          <a:xfrm>
            <a:off x="681038" y="365128"/>
            <a:ext cx="8543925" cy="7224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88"/>
          <p:cNvSpPr txBox="1"/>
          <p:nvPr>
            <p:ph idx="1" type="body"/>
          </p:nvPr>
        </p:nvSpPr>
        <p:spPr>
          <a:xfrm>
            <a:off x="681038" y="1087542"/>
            <a:ext cx="4210050" cy="50894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" name="Google Shape;60;p88"/>
          <p:cNvSpPr txBox="1"/>
          <p:nvPr>
            <p:ph idx="2" type="body"/>
          </p:nvPr>
        </p:nvSpPr>
        <p:spPr>
          <a:xfrm>
            <a:off x="5014913" y="1087542"/>
            <a:ext cx="4210050" cy="50894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1" name="Google Shape;61;p88"/>
          <p:cNvSpPr txBox="1"/>
          <p:nvPr>
            <p:ph idx="10" type="dt"/>
          </p:nvPr>
        </p:nvSpPr>
        <p:spPr>
          <a:xfrm>
            <a:off x="681038" y="6356352"/>
            <a:ext cx="11624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88"/>
          <p:cNvSpPr txBox="1"/>
          <p:nvPr>
            <p:ph idx="11" type="ftr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88"/>
          <p:cNvSpPr txBox="1"/>
          <p:nvPr>
            <p:ph idx="12" type="sldNum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4" name="Google Shape;64;p88"/>
          <p:cNvCxnSpPr/>
          <p:nvPr/>
        </p:nvCxnSpPr>
        <p:spPr>
          <a:xfrm>
            <a:off x="681038" y="1087542"/>
            <a:ext cx="8543925" cy="0"/>
          </a:xfrm>
          <a:prstGeom prst="straightConnector1">
            <a:avLst/>
          </a:prstGeom>
          <a:noFill/>
          <a:ln cap="flat" cmpd="sng" w="25400">
            <a:solidFill>
              <a:srgbClr val="D24726"/>
            </a:solidFill>
            <a:prstDash val="solid"/>
            <a:miter lim="8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콘텐츠 2개">
  <p:cSld name="1_콘텐츠 2개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89"/>
          <p:cNvSpPr txBox="1"/>
          <p:nvPr>
            <p:ph type="title"/>
          </p:nvPr>
        </p:nvSpPr>
        <p:spPr>
          <a:xfrm>
            <a:off x="681038" y="365128"/>
            <a:ext cx="8543925" cy="7224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89"/>
          <p:cNvSpPr txBox="1"/>
          <p:nvPr>
            <p:ph idx="1" type="body"/>
          </p:nvPr>
        </p:nvSpPr>
        <p:spPr>
          <a:xfrm>
            <a:off x="681038" y="1151168"/>
            <a:ext cx="4210050" cy="50257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AutoNum type="arabicPeriod"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8" name="Google Shape;68;p89"/>
          <p:cNvSpPr txBox="1"/>
          <p:nvPr>
            <p:ph idx="2" type="body"/>
          </p:nvPr>
        </p:nvSpPr>
        <p:spPr>
          <a:xfrm>
            <a:off x="5014913" y="1151168"/>
            <a:ext cx="4210050" cy="5025795"/>
          </a:xfrm>
          <a:prstGeom prst="rect">
            <a:avLst/>
          </a:prstGeom>
          <a:solidFill>
            <a:srgbClr val="222A35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182875" spcFirstLastPara="1" rIns="91425" wrap="square" tIns="45700">
            <a:normAutofit/>
          </a:bodyPr>
          <a:lstStyle>
            <a:lvl1pPr indent="-3175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69CD6"/>
              </a:buClr>
              <a:buSzPts val="1400"/>
              <a:buAutoNum type="arabicPeriod"/>
              <a:defRPr sz="14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defRPr>
            </a:lvl1pPr>
            <a:lvl2pPr indent="-4064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/>
            </a:lvl2pPr>
            <a:lvl3pPr indent="-4064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/>
            </a:lvl3pPr>
            <a:lvl4pPr indent="-4064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/>
            </a:lvl4pPr>
            <a:lvl5pPr indent="-4064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" name="Google Shape;69;p89"/>
          <p:cNvSpPr txBox="1"/>
          <p:nvPr>
            <p:ph idx="10" type="dt"/>
          </p:nvPr>
        </p:nvSpPr>
        <p:spPr>
          <a:xfrm>
            <a:off x="681038" y="6356352"/>
            <a:ext cx="11624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89"/>
          <p:cNvSpPr txBox="1"/>
          <p:nvPr>
            <p:ph idx="11" type="ftr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89"/>
          <p:cNvSpPr txBox="1"/>
          <p:nvPr>
            <p:ph idx="12" type="sldNum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72" name="Google Shape;72;p89"/>
          <p:cNvCxnSpPr/>
          <p:nvPr/>
        </p:nvCxnSpPr>
        <p:spPr>
          <a:xfrm>
            <a:off x="681038" y="1087542"/>
            <a:ext cx="8543925" cy="0"/>
          </a:xfrm>
          <a:prstGeom prst="straightConnector1">
            <a:avLst/>
          </a:prstGeom>
          <a:noFill/>
          <a:ln cap="flat" cmpd="sng" w="25400">
            <a:solidFill>
              <a:srgbClr val="D24726"/>
            </a:solidFill>
            <a:prstDash val="solid"/>
            <a:miter lim="8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비교" type="twoTxTwoObj">
  <p:cSld name="TWO_OBJECTS_WITH_TEX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90"/>
          <p:cNvSpPr txBox="1"/>
          <p:nvPr>
            <p:ph type="title"/>
          </p:nvPr>
        </p:nvSpPr>
        <p:spPr>
          <a:xfrm>
            <a:off x="682328" y="365127"/>
            <a:ext cx="8543925" cy="68262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90"/>
          <p:cNvSpPr txBox="1"/>
          <p:nvPr>
            <p:ph idx="1" type="body"/>
          </p:nvPr>
        </p:nvSpPr>
        <p:spPr>
          <a:xfrm>
            <a:off x="682329" y="1271588"/>
            <a:ext cx="4190702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6" name="Google Shape;76;p90"/>
          <p:cNvSpPr txBox="1"/>
          <p:nvPr>
            <p:ph idx="2" type="body"/>
          </p:nvPr>
        </p:nvSpPr>
        <p:spPr>
          <a:xfrm>
            <a:off x="682329" y="2095500"/>
            <a:ext cx="4190702" cy="40941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90"/>
          <p:cNvSpPr txBox="1"/>
          <p:nvPr>
            <p:ph idx="3" type="body"/>
          </p:nvPr>
        </p:nvSpPr>
        <p:spPr>
          <a:xfrm>
            <a:off x="5014913" y="1271588"/>
            <a:ext cx="4211340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8" name="Google Shape;78;p90"/>
          <p:cNvSpPr txBox="1"/>
          <p:nvPr>
            <p:ph idx="4" type="body"/>
          </p:nvPr>
        </p:nvSpPr>
        <p:spPr>
          <a:xfrm>
            <a:off x="5014913" y="2095500"/>
            <a:ext cx="4211340" cy="40941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9" name="Google Shape;79;p90"/>
          <p:cNvSpPr txBox="1"/>
          <p:nvPr>
            <p:ph idx="10" type="dt"/>
          </p:nvPr>
        </p:nvSpPr>
        <p:spPr>
          <a:xfrm>
            <a:off x="681038" y="6356352"/>
            <a:ext cx="11624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90"/>
          <p:cNvSpPr txBox="1"/>
          <p:nvPr>
            <p:ph idx="11" type="ftr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90"/>
          <p:cNvSpPr txBox="1"/>
          <p:nvPr>
            <p:ph idx="12" type="sldNum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81"/>
          <p:cNvSpPr txBox="1"/>
          <p:nvPr>
            <p:ph type="title"/>
          </p:nvPr>
        </p:nvSpPr>
        <p:spPr>
          <a:xfrm>
            <a:off x="681038" y="365128"/>
            <a:ext cx="8543925" cy="7224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  <a:defRPr b="1" i="0" sz="4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81"/>
          <p:cNvSpPr txBox="1"/>
          <p:nvPr>
            <p:ph idx="1" type="body"/>
          </p:nvPr>
        </p:nvSpPr>
        <p:spPr>
          <a:xfrm>
            <a:off x="681038" y="1255271"/>
            <a:ext cx="8543925" cy="49216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AutoNum type="arabicPeriod"/>
              <a:defRPr b="0" i="0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4064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4064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4064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81"/>
          <p:cNvSpPr txBox="1"/>
          <p:nvPr>
            <p:ph idx="10" type="dt"/>
          </p:nvPr>
        </p:nvSpPr>
        <p:spPr>
          <a:xfrm>
            <a:off x="681038" y="6356352"/>
            <a:ext cx="11624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81"/>
          <p:cNvSpPr txBox="1"/>
          <p:nvPr>
            <p:ph idx="11" type="ftr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81"/>
          <p:cNvSpPr txBox="1"/>
          <p:nvPr>
            <p:ph idx="12" type="sldNum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bash.cyberciti.biz/guide/Source_command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projects.raspberrypi.org/en/pathways/getting-started-with-raspberry-pi" TargetMode="External"/><Relationship Id="rId4" Type="http://schemas.openxmlformats.org/officeDocument/2006/relationships/image" Target="../media/image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0.png"/><Relationship Id="rId4" Type="http://schemas.openxmlformats.org/officeDocument/2006/relationships/image" Target="../media/image1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2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7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1.png"/><Relationship Id="rId4" Type="http://schemas.openxmlformats.org/officeDocument/2006/relationships/image" Target="../media/image18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9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0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hyperlink" Target="https://www.arduino.cc/en/Main/Software" TargetMode="External"/><Relationship Id="rId4" Type="http://schemas.openxmlformats.org/officeDocument/2006/relationships/image" Target="../media/image23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4.png"/><Relationship Id="rId4" Type="http://schemas.openxmlformats.org/officeDocument/2006/relationships/image" Target="../media/image25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1.png"/><Relationship Id="rId4" Type="http://schemas.openxmlformats.org/officeDocument/2006/relationships/image" Target="../media/image28.png"/><Relationship Id="rId5" Type="http://schemas.openxmlformats.org/officeDocument/2006/relationships/image" Target="../media/image30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5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4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4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3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6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7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6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5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3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0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39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68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41.png"/><Relationship Id="rId4" Type="http://schemas.openxmlformats.org/officeDocument/2006/relationships/image" Target="../media/image42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50.jp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49.png"/><Relationship Id="rId4" Type="http://schemas.openxmlformats.org/officeDocument/2006/relationships/image" Target="../media/image43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47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48.png"/><Relationship Id="rId4" Type="http://schemas.openxmlformats.org/officeDocument/2006/relationships/image" Target="../media/image5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71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53.jpg"/><Relationship Id="rId4" Type="http://schemas.openxmlformats.org/officeDocument/2006/relationships/image" Target="../media/image51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58.jpg"/><Relationship Id="rId4" Type="http://schemas.openxmlformats.org/officeDocument/2006/relationships/image" Target="../media/image52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54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56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61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57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59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8.xml"/><Relationship Id="rId3" Type="http://schemas.openxmlformats.org/officeDocument/2006/relationships/hyperlink" Target="http://www.youtube.com/watch?v=Xg1pKFQY5p4&amp;feature=youtu.be" TargetMode="External"/><Relationship Id="rId4" Type="http://schemas.openxmlformats.org/officeDocument/2006/relationships/image" Target="../media/image60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6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ubuntu.com/download/alternative-downloads" TargetMode="External"/><Relationship Id="rId4" Type="http://schemas.openxmlformats.org/officeDocument/2006/relationships/hyperlink" Target="https://www.youtube.com/watch?v=Rc0JxFEcnBs" TargetMode="Externa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0.xml"/><Relationship Id="rId3" Type="http://schemas.openxmlformats.org/officeDocument/2006/relationships/hyperlink" Target="http://www.youtube.com/watch?v=7mEKrT_cKWI&amp;feature=youtu.be" TargetMode="External"/><Relationship Id="rId4" Type="http://schemas.openxmlformats.org/officeDocument/2006/relationships/image" Target="../media/image60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63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64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70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65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66.png"/><Relationship Id="rId4" Type="http://schemas.openxmlformats.org/officeDocument/2006/relationships/image" Target="../media/image67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63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69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8.xml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9.xml"/><Relationship Id="rId3" Type="http://schemas.openxmlformats.org/officeDocument/2006/relationships/hyperlink" Target="http://www.youtube.com/watch?v=VYlMywwYALU&amp;feature=youtu.be" TargetMode="External"/><Relationship Id="rId4" Type="http://schemas.openxmlformats.org/officeDocument/2006/relationships/image" Target="../media/image6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0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"/>
          <p:cNvSpPr txBox="1"/>
          <p:nvPr>
            <p:ph type="ctrTitle"/>
          </p:nvPr>
        </p:nvSpPr>
        <p:spPr>
          <a:xfrm>
            <a:off x="742950" y="1122363"/>
            <a:ext cx="8420100" cy="185858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imes New Roman"/>
              <a:buNone/>
            </a:pPr>
            <a:r>
              <a:rPr lang="en-US" sz="4800"/>
              <a:t>Turtlebot연동 메뉴얼</a:t>
            </a:r>
            <a:br>
              <a:rPr lang="en-US" sz="4800"/>
            </a:br>
            <a:endParaRPr sz="4800"/>
          </a:p>
        </p:txBody>
      </p:sp>
      <p:sp>
        <p:nvSpPr>
          <p:cNvPr id="91" name="Google Shape;91;p1"/>
          <p:cNvSpPr txBox="1"/>
          <p:nvPr>
            <p:ph idx="1" type="subTitle"/>
          </p:nvPr>
        </p:nvSpPr>
        <p:spPr>
          <a:xfrm>
            <a:off x="2398539" y="2992423"/>
            <a:ext cx="4921167" cy="252230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b="1" lang="en-US" sz="2000"/>
              <a:t>이지은</a:t>
            </a:r>
            <a:endParaRPr b="1" sz="2000"/>
          </a:p>
          <a:p>
            <a:pPr indent="0" lvl="0" marL="0" rtl="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b="1" lang="en-US" sz="2000"/>
              <a:t>한세대학교  일반대학원</a:t>
            </a:r>
            <a:endParaRPr/>
          </a:p>
          <a:p>
            <a:pPr indent="0" lvl="0" marL="0" rtl="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b="1" lang="en-US" sz="2000"/>
              <a:t>IT 융합 전자공학과 자율주행팀</a:t>
            </a:r>
            <a:endParaRPr/>
          </a:p>
          <a:p>
            <a:pPr indent="0" lvl="0" marL="0" rtl="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b="1" lang="en-US" sz="2000"/>
              <a:t>2019. 07</a:t>
            </a:r>
            <a:endParaRPr b="1" sz="2000"/>
          </a:p>
        </p:txBody>
      </p:sp>
    </p:spTree>
  </p:cSld>
  <p:clrMapOvr>
    <a:masterClrMapping/>
  </p:clrMapOvr>
  <mc:AlternateContent>
    <mc:Choice Requires="p14">
      <p:transition spd="slow" p14:dur="1250">
        <p:fade thruBlk="1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0"/>
          <p:cNvSpPr txBox="1"/>
          <p:nvPr>
            <p:ph type="title"/>
          </p:nvPr>
        </p:nvSpPr>
        <p:spPr>
          <a:xfrm>
            <a:off x="681038" y="365128"/>
            <a:ext cx="8543925" cy="7224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- PC Setup</a:t>
            </a:r>
            <a:endParaRPr/>
          </a:p>
        </p:txBody>
      </p:sp>
      <p:sp>
        <p:nvSpPr>
          <p:cNvPr id="169" name="Google Shape;169;p10"/>
          <p:cNvSpPr txBox="1"/>
          <p:nvPr>
            <p:ph idx="1" type="body"/>
          </p:nvPr>
        </p:nvSpPr>
        <p:spPr>
          <a:xfrm>
            <a:off x="681038" y="1255271"/>
            <a:ext cx="8543925" cy="49216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1.4 Network Configuration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170" name="Google Shape;170;p10"/>
          <p:cNvSpPr txBox="1"/>
          <p:nvPr>
            <p:ph idx="12" type="sldNum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71" name="Google Shape;171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5374" y="1821021"/>
            <a:ext cx="9435251" cy="3916087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10"/>
          <p:cNvSpPr txBox="1"/>
          <p:nvPr/>
        </p:nvSpPr>
        <p:spPr>
          <a:xfrm rot="5400000">
            <a:off x="458438" y="5812659"/>
            <a:ext cx="264957" cy="374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p10"/>
          <p:cNvSpPr txBox="1"/>
          <p:nvPr/>
        </p:nvSpPr>
        <p:spPr>
          <a:xfrm>
            <a:off x="329376" y="5728838"/>
            <a:ext cx="9011155" cy="4509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</a:t>
            </a:r>
            <a:r>
              <a:rPr b="0" i="0" lang="en-US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ROS는 TurtleBot PC와 원격 PC 사이의 통신을 위해 IP 주소를 요구한다.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원격 PC와 터틀봇 PC는 동일한 와이파이 라우터에 연결되어야 한다.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1"/>
          <p:cNvSpPr txBox="1"/>
          <p:nvPr>
            <p:ph type="title"/>
          </p:nvPr>
        </p:nvSpPr>
        <p:spPr>
          <a:xfrm>
            <a:off x="681038" y="365128"/>
            <a:ext cx="8543925" cy="7224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- PC Setup</a:t>
            </a:r>
            <a:endParaRPr/>
          </a:p>
        </p:txBody>
      </p:sp>
      <p:sp>
        <p:nvSpPr>
          <p:cNvPr id="179" name="Google Shape;179;p11"/>
          <p:cNvSpPr txBox="1"/>
          <p:nvPr>
            <p:ph idx="1" type="body"/>
          </p:nvPr>
        </p:nvSpPr>
        <p:spPr>
          <a:xfrm>
            <a:off x="681038" y="1255271"/>
            <a:ext cx="8543925" cy="49216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sz="2000">
                <a:latin typeface="Malgun Gothic"/>
                <a:ea typeface="Malgun Gothic"/>
                <a:cs typeface="Malgun Gothic"/>
                <a:sym typeface="Malgun Gothic"/>
              </a:rPr>
              <a:t>- RemotePC(IP 주소 확인하기).</a:t>
            </a:r>
            <a:endParaRPr/>
          </a:p>
        </p:txBody>
      </p:sp>
      <p:sp>
        <p:nvSpPr>
          <p:cNvPr id="180" name="Google Shape;180;p11"/>
          <p:cNvSpPr txBox="1"/>
          <p:nvPr>
            <p:ph idx="11" type="ftr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발표 주제 수정</a:t>
            </a:r>
            <a:endParaRPr/>
          </a:p>
        </p:txBody>
      </p:sp>
      <p:sp>
        <p:nvSpPr>
          <p:cNvPr id="181" name="Google Shape;181;p11"/>
          <p:cNvSpPr txBox="1"/>
          <p:nvPr>
            <p:ph idx="12" type="sldNum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182" name="Google Shape;182;p11"/>
          <p:cNvGrpSpPr/>
          <p:nvPr/>
        </p:nvGrpSpPr>
        <p:grpSpPr>
          <a:xfrm>
            <a:off x="919122" y="1591652"/>
            <a:ext cx="7237372" cy="358204"/>
            <a:chOff x="919121" y="1658327"/>
            <a:chExt cx="7237372" cy="358204"/>
          </a:xfrm>
        </p:grpSpPr>
        <p:sp>
          <p:nvSpPr>
            <p:cNvPr id="183" name="Google Shape;183;p11"/>
            <p:cNvSpPr/>
            <p:nvPr/>
          </p:nvSpPr>
          <p:spPr>
            <a:xfrm>
              <a:off x="919121" y="1658327"/>
              <a:ext cx="7237372" cy="358204"/>
            </a:xfrm>
            <a:prstGeom prst="roundRect">
              <a:avLst>
                <a:gd fmla="val 16667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184;p11"/>
            <p:cNvSpPr txBox="1"/>
            <p:nvPr/>
          </p:nvSpPr>
          <p:spPr>
            <a:xfrm>
              <a:off x="1261045" y="1682748"/>
              <a:ext cx="849532" cy="29825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4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$ ifconfig</a:t>
              </a:r>
              <a:endParaRPr/>
            </a:p>
          </p:txBody>
        </p:sp>
      </p:grpSp>
      <p:pic>
        <p:nvPicPr>
          <p:cNvPr id="185" name="Google Shape;185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0274" y="2041760"/>
            <a:ext cx="5515173" cy="46137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2"/>
          <p:cNvSpPr txBox="1"/>
          <p:nvPr>
            <p:ph type="title"/>
          </p:nvPr>
        </p:nvSpPr>
        <p:spPr>
          <a:xfrm>
            <a:off x="681038" y="365128"/>
            <a:ext cx="8543925" cy="7224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- PC Setup</a:t>
            </a:r>
            <a:endParaRPr/>
          </a:p>
        </p:txBody>
      </p:sp>
      <p:sp>
        <p:nvSpPr>
          <p:cNvPr id="191" name="Google Shape;191;p12"/>
          <p:cNvSpPr txBox="1"/>
          <p:nvPr>
            <p:ph idx="1" type="body"/>
          </p:nvPr>
        </p:nvSpPr>
        <p:spPr>
          <a:xfrm>
            <a:off x="681038" y="1059886"/>
            <a:ext cx="8543925" cy="51170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en-US" sz="1400">
                <a:latin typeface="Malgun Gothic"/>
                <a:ea typeface="Malgun Gothic"/>
                <a:cs typeface="Malgun Gothic"/>
                <a:sym typeface="Malgun Gothic"/>
              </a:rPr>
              <a:t>    </a:t>
            </a:r>
            <a:r>
              <a:rPr lang="en-US"/>
              <a:t>- </a:t>
            </a:r>
            <a:r>
              <a:rPr lang="en-US" sz="2000"/>
              <a:t>localhost 수정( ‘~/.bashrc’ file 수정)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192" name="Google Shape;192;p12"/>
          <p:cNvSpPr txBox="1"/>
          <p:nvPr>
            <p:ph idx="11" type="ftr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발표 주제 수정</a:t>
            </a:r>
            <a:endParaRPr/>
          </a:p>
        </p:txBody>
      </p:sp>
      <p:sp>
        <p:nvSpPr>
          <p:cNvPr id="193" name="Google Shape;193;p12"/>
          <p:cNvSpPr txBox="1"/>
          <p:nvPr>
            <p:ph idx="12" type="sldNum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194" name="Google Shape;194;p12"/>
          <p:cNvGrpSpPr/>
          <p:nvPr/>
        </p:nvGrpSpPr>
        <p:grpSpPr>
          <a:xfrm>
            <a:off x="959827" y="1552005"/>
            <a:ext cx="7237372" cy="358204"/>
            <a:chOff x="919121" y="1658327"/>
            <a:chExt cx="7237372" cy="358204"/>
          </a:xfrm>
        </p:grpSpPr>
        <p:sp>
          <p:nvSpPr>
            <p:cNvPr id="195" name="Google Shape;195;p12"/>
            <p:cNvSpPr/>
            <p:nvPr/>
          </p:nvSpPr>
          <p:spPr>
            <a:xfrm>
              <a:off x="919121" y="1658327"/>
              <a:ext cx="7237372" cy="358204"/>
            </a:xfrm>
            <a:prstGeom prst="roundRect">
              <a:avLst>
                <a:gd fmla="val 16667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196;p12"/>
            <p:cNvSpPr txBox="1"/>
            <p:nvPr/>
          </p:nvSpPr>
          <p:spPr>
            <a:xfrm>
              <a:off x="1261045" y="1682747"/>
              <a:ext cx="1409065" cy="29825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4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$ nano ~/.bashrc</a:t>
              </a:r>
              <a:endParaRPr/>
            </a:p>
          </p:txBody>
        </p:sp>
      </p:grpSp>
      <p:sp>
        <p:nvSpPr>
          <p:cNvPr id="197" name="Google Shape;197;p12"/>
          <p:cNvSpPr txBox="1"/>
          <p:nvPr/>
        </p:nvSpPr>
        <p:spPr>
          <a:xfrm>
            <a:off x="943543" y="1956287"/>
            <a:ext cx="8250378" cy="7278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Press </a:t>
            </a:r>
            <a:r>
              <a:rPr b="0" i="0" lang="en-US" sz="1400" u="none" cap="none" strike="noStrike">
                <a:solidFill>
                  <a:srgbClr val="FF4546"/>
                </a:solidFill>
                <a:latin typeface="Calibri"/>
                <a:ea typeface="Calibri"/>
                <a:cs typeface="Calibri"/>
                <a:sym typeface="Calibri"/>
              </a:rPr>
              <a:t>alt+/ </a:t>
            </a:r>
            <a:r>
              <a:rPr b="0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 end line of the file.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Modify the address of </a:t>
            </a:r>
            <a:r>
              <a:rPr b="0" i="0" lang="en-US" sz="14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localhost</a:t>
            </a:r>
            <a:r>
              <a:rPr b="0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in the </a:t>
            </a:r>
            <a:r>
              <a:rPr b="0" i="0" lang="en-US" sz="1400" u="none" cap="none" strike="noStrike">
                <a:solidFill>
                  <a:srgbClr val="FF4546"/>
                </a:solidFill>
                <a:latin typeface="Calibri"/>
                <a:ea typeface="Calibri"/>
                <a:cs typeface="Calibri"/>
                <a:sym typeface="Calibri"/>
              </a:rPr>
              <a:t>ROS_MASTER_URI </a:t>
            </a:r>
            <a:r>
              <a:rPr b="0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 </a:t>
            </a:r>
            <a:r>
              <a:rPr b="0" i="0" lang="en-US" sz="1400" u="none" cap="none" strike="noStrike">
                <a:solidFill>
                  <a:srgbClr val="FF4546"/>
                </a:solidFill>
                <a:latin typeface="Calibri"/>
                <a:ea typeface="Calibri"/>
                <a:cs typeface="Calibri"/>
                <a:sym typeface="Calibri"/>
              </a:rPr>
              <a:t>ROS_HOSTNAME</a:t>
            </a:r>
            <a:r>
              <a:rPr b="0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with the IP address acquired from the above terminal window.</a:t>
            </a:r>
            <a:endParaRPr/>
          </a:p>
        </p:txBody>
      </p:sp>
      <p:pic>
        <p:nvPicPr>
          <p:cNvPr id="198" name="Google Shape;198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03493" y="2636037"/>
            <a:ext cx="5966063" cy="41824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3"/>
          <p:cNvSpPr txBox="1"/>
          <p:nvPr>
            <p:ph type="title"/>
          </p:nvPr>
        </p:nvSpPr>
        <p:spPr>
          <a:xfrm>
            <a:off x="681038" y="365128"/>
            <a:ext cx="8543925" cy="7224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- PC Setup</a:t>
            </a:r>
            <a:endParaRPr/>
          </a:p>
        </p:txBody>
      </p:sp>
      <p:sp>
        <p:nvSpPr>
          <p:cNvPr id="204" name="Google Shape;204;p13"/>
          <p:cNvSpPr txBox="1"/>
          <p:nvPr>
            <p:ph idx="1" type="body"/>
          </p:nvPr>
        </p:nvSpPr>
        <p:spPr>
          <a:xfrm>
            <a:off x="681038" y="1255271"/>
            <a:ext cx="8543925" cy="7580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</a:pPr>
            <a:r>
              <a:rPr lang="en-US" sz="4000"/>
              <a:t>source the bashrc with below command.</a:t>
            </a:r>
            <a:endParaRPr/>
          </a:p>
        </p:txBody>
      </p:sp>
      <p:sp>
        <p:nvSpPr>
          <p:cNvPr id="205" name="Google Shape;205;p13"/>
          <p:cNvSpPr/>
          <p:nvPr/>
        </p:nvSpPr>
        <p:spPr>
          <a:xfrm>
            <a:off x="4790122" y="3373755"/>
            <a:ext cx="325755" cy="1104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Enter the below command.</a:t>
            </a:r>
            <a:endParaRPr/>
          </a:p>
        </p:txBody>
      </p:sp>
      <p:grpSp>
        <p:nvGrpSpPr>
          <p:cNvPr id="206" name="Google Shape;206;p13"/>
          <p:cNvGrpSpPr/>
          <p:nvPr/>
        </p:nvGrpSpPr>
        <p:grpSpPr>
          <a:xfrm>
            <a:off x="801676" y="2540569"/>
            <a:ext cx="7237372" cy="358204"/>
            <a:chOff x="919121" y="1658327"/>
            <a:chExt cx="7237372" cy="358204"/>
          </a:xfrm>
        </p:grpSpPr>
        <p:sp>
          <p:nvSpPr>
            <p:cNvPr id="207" name="Google Shape;207;p13"/>
            <p:cNvSpPr/>
            <p:nvPr/>
          </p:nvSpPr>
          <p:spPr>
            <a:xfrm>
              <a:off x="919121" y="1658327"/>
              <a:ext cx="7237372" cy="358204"/>
            </a:xfrm>
            <a:prstGeom prst="roundRect">
              <a:avLst>
                <a:gd fmla="val 16667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" name="Google Shape;208;p13"/>
            <p:cNvSpPr txBox="1"/>
            <p:nvPr/>
          </p:nvSpPr>
          <p:spPr>
            <a:xfrm>
              <a:off x="1261045" y="1682748"/>
              <a:ext cx="1506920" cy="29825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4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$ source ~/.bashrc</a:t>
              </a:r>
              <a:endParaRPr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4"/>
          <p:cNvSpPr txBox="1"/>
          <p:nvPr>
            <p:ph type="title"/>
          </p:nvPr>
        </p:nvSpPr>
        <p:spPr>
          <a:xfrm>
            <a:off x="681038" y="365128"/>
            <a:ext cx="8543925" cy="7224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source 명령어 설명</a:t>
            </a:r>
            <a:endParaRPr/>
          </a:p>
        </p:txBody>
      </p:sp>
      <p:sp>
        <p:nvSpPr>
          <p:cNvPr id="214" name="Google Shape;214;p14"/>
          <p:cNvSpPr txBox="1"/>
          <p:nvPr>
            <p:ph idx="1" type="body"/>
          </p:nvPr>
        </p:nvSpPr>
        <p:spPr>
          <a:xfrm>
            <a:off x="681038" y="1255271"/>
            <a:ext cx="8543925" cy="49216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14350" lvl="0" marL="5143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AutoNum type="arabicPeriod"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https://bash.cyberciti.biz/guide/Source_command</a:t>
            </a:r>
            <a:endParaRPr/>
          </a:p>
        </p:txBody>
      </p:sp>
      <p:sp>
        <p:nvSpPr>
          <p:cNvPr id="215" name="Google Shape;215;p14"/>
          <p:cNvSpPr txBox="1"/>
          <p:nvPr>
            <p:ph idx="10" type="dt"/>
          </p:nvPr>
        </p:nvSpPr>
        <p:spPr>
          <a:xfrm>
            <a:off x="681038" y="6356352"/>
            <a:ext cx="11624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2019-07-23</a:t>
            </a:r>
            <a:endParaRPr/>
          </a:p>
        </p:txBody>
      </p:sp>
      <p:sp>
        <p:nvSpPr>
          <p:cNvPr id="216" name="Google Shape;216;p14"/>
          <p:cNvSpPr txBox="1"/>
          <p:nvPr>
            <p:ph idx="11" type="ftr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발표 주제 수정</a:t>
            </a:r>
            <a:endParaRPr/>
          </a:p>
        </p:txBody>
      </p:sp>
      <p:sp>
        <p:nvSpPr>
          <p:cNvPr id="217" name="Google Shape;217;p14"/>
          <p:cNvSpPr txBox="1"/>
          <p:nvPr>
            <p:ph idx="12" type="sldNum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5"/>
          <p:cNvSpPr txBox="1"/>
          <p:nvPr>
            <p:ph type="title"/>
          </p:nvPr>
        </p:nvSpPr>
        <p:spPr>
          <a:xfrm>
            <a:off x="681038" y="365128"/>
            <a:ext cx="8543925" cy="7224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SBC Setup</a:t>
            </a:r>
            <a:endParaRPr/>
          </a:p>
        </p:txBody>
      </p:sp>
      <p:sp>
        <p:nvSpPr>
          <p:cNvPr id="223" name="Google Shape;223;p15"/>
          <p:cNvSpPr txBox="1"/>
          <p:nvPr>
            <p:ph idx="1" type="body"/>
          </p:nvPr>
        </p:nvSpPr>
        <p:spPr>
          <a:xfrm>
            <a:off x="681038" y="1255271"/>
            <a:ext cx="8543925" cy="49216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-Remote PC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 sz="1600">
                <a:latin typeface="Malgun Gothic"/>
                <a:ea typeface="Malgun Gothic"/>
                <a:cs typeface="Malgun Gothic"/>
                <a:sym typeface="Malgun Gothic"/>
              </a:rPr>
              <a:t>(라즈베리파이에 리눅스 설치를 위해 8기가 이상의 SD카드 준비 / 버거나 와플파이 모델에 적용 가능하며, 유로 패키지가 삭제되어 있음)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 sz="160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2000">
                <a:latin typeface="Malgun Gothic"/>
                <a:ea typeface="Malgun Gothic"/>
                <a:cs typeface="Malgun Gothic"/>
                <a:sym typeface="Malgun Gothic"/>
              </a:rPr>
              <a:t>1. BalenaEtcher 프로그램 설치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sz="2000">
                <a:latin typeface="Malgun Gothic"/>
                <a:ea typeface="Malgun Gothic"/>
                <a:cs typeface="Malgun Gothic"/>
                <a:sym typeface="Malgun Gothic"/>
              </a:rPr>
              <a:t> 2. Linux distro image 다운로드 및 압축해제</a:t>
            </a:r>
            <a:endParaRPr/>
          </a:p>
          <a:p>
            <a:pPr indent="0" lvl="0" marL="517525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 sz="1600" u="sng">
                <a:latin typeface="Malgun Gothic"/>
                <a:ea typeface="Malgun Gothic"/>
                <a:cs typeface="Malgun Gothic"/>
                <a:sym typeface="Malgun Gothic"/>
              </a:rPr>
              <a:t>아래 URL 참조하여 이미지 다운로드 및 설치</a:t>
            </a:r>
            <a:endParaRPr/>
          </a:p>
          <a:p>
            <a:pPr indent="0" lvl="0" marL="517525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 sz="1600" u="sng">
                <a:latin typeface="Malgun Gothic"/>
                <a:ea typeface="Malgun Gothic"/>
                <a:cs typeface="Malgun Gothic"/>
                <a:sym typeface="Malgun Gothic"/>
              </a:rPr>
              <a:t>Direct Link : http://www.robotis.com/service/download.php?no=1738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sz="2000">
                <a:latin typeface="Malgun Gothic"/>
                <a:ea typeface="Malgun Gothic"/>
                <a:cs typeface="Malgun Gothic"/>
                <a:sym typeface="Malgun Gothic"/>
              </a:rPr>
              <a:t> 3. SD카드에 이미지 굽기</a:t>
            </a:r>
            <a:endParaRPr/>
          </a:p>
          <a:p>
            <a:pPr indent="0" lvl="0" marL="517525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sz="2000">
                <a:latin typeface="Malgun Gothic"/>
                <a:ea typeface="Malgun Gothic"/>
                <a:cs typeface="Malgun Gothic"/>
                <a:sym typeface="Malgun Gothic"/>
              </a:rPr>
              <a:t>다운로드후 (SDcard 삽입후) BalenaEtcher  &gt; image select  &gt;         image_rpi..zip 선택 &gt; flash start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</a:pPr>
            <a:r>
              <a:t/>
            </a:r>
            <a:endParaRPr sz="19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224" name="Google Shape;224;p15"/>
          <p:cNvSpPr txBox="1"/>
          <p:nvPr>
            <p:ph idx="12" type="sldNum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6"/>
          <p:cNvSpPr txBox="1"/>
          <p:nvPr>
            <p:ph type="title"/>
          </p:nvPr>
        </p:nvSpPr>
        <p:spPr>
          <a:xfrm>
            <a:off x="681038" y="365128"/>
            <a:ext cx="8543925" cy="7224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- SBC Setup</a:t>
            </a:r>
            <a:endParaRPr/>
          </a:p>
        </p:txBody>
      </p:sp>
      <p:sp>
        <p:nvSpPr>
          <p:cNvPr id="230" name="Google Shape;230;p16"/>
          <p:cNvSpPr txBox="1"/>
          <p:nvPr>
            <p:ph idx="1" type="body"/>
          </p:nvPr>
        </p:nvSpPr>
        <p:spPr>
          <a:xfrm>
            <a:off x="681038" y="1255271"/>
            <a:ext cx="8543925" cy="49216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 - TurtleBot PC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2200">
                <a:latin typeface="Malgun Gothic"/>
                <a:ea typeface="Malgun Gothic"/>
                <a:cs typeface="Malgun Gothic"/>
                <a:sym typeface="Malgun Gothic"/>
              </a:rPr>
              <a:t>1) 로그인( id : pi /pw: turtlebot) - 라즈베리파이 별도              모니터(HDMI) 및 키보드, 마우스 연결 사용 </a:t>
            </a:r>
            <a:endParaRPr/>
          </a:p>
        </p:txBody>
      </p:sp>
      <p:sp>
        <p:nvSpPr>
          <p:cNvPr id="231" name="Google Shape;231;p16"/>
          <p:cNvSpPr txBox="1"/>
          <p:nvPr>
            <p:ph idx="12" type="sldNum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32" name="Google Shape;232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82560" y="2615794"/>
            <a:ext cx="4467194" cy="34313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7"/>
          <p:cNvSpPr txBox="1"/>
          <p:nvPr>
            <p:ph type="title"/>
          </p:nvPr>
        </p:nvSpPr>
        <p:spPr>
          <a:xfrm>
            <a:off x="681038" y="365128"/>
            <a:ext cx="8543925" cy="7224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- SBC Setup</a:t>
            </a:r>
            <a:endParaRPr/>
          </a:p>
        </p:txBody>
      </p:sp>
      <p:sp>
        <p:nvSpPr>
          <p:cNvPr id="238" name="Google Shape;238;p17"/>
          <p:cNvSpPr txBox="1"/>
          <p:nvPr>
            <p:ph idx="1" type="body"/>
          </p:nvPr>
        </p:nvSpPr>
        <p:spPr>
          <a:xfrm>
            <a:off x="681038" y="1255271"/>
            <a:ext cx="8543925" cy="49216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라즈베리파이 연결 화면 </a:t>
            </a:r>
            <a:endParaRPr/>
          </a:p>
        </p:txBody>
      </p:sp>
      <p:sp>
        <p:nvSpPr>
          <p:cNvPr id="239" name="Google Shape;239;p17"/>
          <p:cNvSpPr txBox="1"/>
          <p:nvPr>
            <p:ph idx="12" type="sldNum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40" name="Google Shape;240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5224" y="1804674"/>
            <a:ext cx="7678221" cy="44202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8"/>
          <p:cNvSpPr txBox="1"/>
          <p:nvPr>
            <p:ph type="title"/>
          </p:nvPr>
        </p:nvSpPr>
        <p:spPr>
          <a:xfrm>
            <a:off x="681038" y="365128"/>
            <a:ext cx="8543925" cy="7224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- SBC Setup</a:t>
            </a:r>
            <a:endParaRPr/>
          </a:p>
        </p:txBody>
      </p:sp>
      <p:sp>
        <p:nvSpPr>
          <p:cNvPr id="246" name="Google Shape;246;p18"/>
          <p:cNvSpPr txBox="1"/>
          <p:nvPr>
            <p:ph idx="1" type="body"/>
          </p:nvPr>
        </p:nvSpPr>
        <p:spPr>
          <a:xfrm>
            <a:off x="681038" y="1255271"/>
            <a:ext cx="8543925" cy="49216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>
                <a:latin typeface="Malgun Gothic"/>
                <a:ea typeface="Malgun Gothic"/>
                <a:cs typeface="Malgun Gothic"/>
                <a:sym typeface="Malgun Gothic"/>
              </a:rPr>
              <a:t>- 무선 wifi 접속할 것  : (라즈베리 파이 네트워크 설정 :  우측상단 (네트워크연결(lab508) ➠ IP주소찾기(teminel open (Ctrl+Alt+T)  ➠ </a:t>
            </a:r>
            <a:r>
              <a:rPr lang="en-US" sz="2400">
                <a:solidFill>
                  <a:srgbClr val="FF4546"/>
                </a:solidFill>
                <a:latin typeface="Malgun Gothic"/>
                <a:ea typeface="Malgun Gothic"/>
                <a:cs typeface="Malgun Gothic"/>
                <a:sym typeface="Malgun Gothic"/>
              </a:rPr>
              <a:t>ifconfig</a:t>
            </a:r>
            <a:r>
              <a:rPr lang="en-US" sz="2400">
                <a:latin typeface="Malgun Gothic"/>
                <a:ea typeface="Malgun Gothic"/>
                <a:cs typeface="Malgun Gothic"/>
                <a:sym typeface="Malgun Gothic"/>
              </a:rPr>
              <a:t>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>
                <a:latin typeface="Malgun Gothic"/>
                <a:ea typeface="Malgun Gothic"/>
                <a:cs typeface="Malgun Gothic"/>
                <a:sym typeface="Malgun Gothic"/>
              </a:rPr>
              <a:t>◆ Install Linux based on Raspbian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>
                <a:latin typeface="Malgun Gothic"/>
                <a:ea typeface="Malgun Gothic"/>
                <a:cs typeface="Malgun Gothic"/>
                <a:sym typeface="Malgun Gothic"/>
              </a:rPr>
              <a:t> - Expand filesystem to use a whole SD card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7" name="Google Shape;247;p18"/>
          <p:cNvSpPr txBox="1"/>
          <p:nvPr>
            <p:ph idx="10" type="dt"/>
          </p:nvPr>
        </p:nvSpPr>
        <p:spPr>
          <a:xfrm>
            <a:off x="681038" y="6356352"/>
            <a:ext cx="11624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2019-07-23</a:t>
            </a:r>
            <a:endParaRPr/>
          </a:p>
        </p:txBody>
      </p:sp>
      <p:sp>
        <p:nvSpPr>
          <p:cNvPr id="248" name="Google Shape;248;p18"/>
          <p:cNvSpPr txBox="1"/>
          <p:nvPr>
            <p:ph idx="11" type="ftr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발표 주제 수정</a:t>
            </a:r>
            <a:endParaRPr/>
          </a:p>
        </p:txBody>
      </p:sp>
      <p:sp>
        <p:nvSpPr>
          <p:cNvPr id="249" name="Google Shape;249;p18"/>
          <p:cNvSpPr txBox="1"/>
          <p:nvPr>
            <p:ph idx="12" type="sldNum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50" name="Google Shape;250;p18"/>
          <p:cNvSpPr/>
          <p:nvPr/>
        </p:nvSpPr>
        <p:spPr>
          <a:xfrm>
            <a:off x="935541" y="3631629"/>
            <a:ext cx="7660705" cy="781538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" name="Google Shape;251;p18"/>
          <p:cNvSpPr txBox="1"/>
          <p:nvPr/>
        </p:nvSpPr>
        <p:spPr>
          <a:xfrm>
            <a:off x="1285605" y="3778167"/>
            <a:ext cx="3773041" cy="643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$ Sudo raspi-config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(select 7 Advanced Options &gt; A1 Expand Filesystem)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19"/>
          <p:cNvSpPr txBox="1"/>
          <p:nvPr>
            <p:ph type="title"/>
          </p:nvPr>
        </p:nvSpPr>
        <p:spPr>
          <a:xfrm>
            <a:off x="681038" y="365128"/>
            <a:ext cx="8543925" cy="7224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- SBC Setup</a:t>
            </a:r>
            <a:endParaRPr/>
          </a:p>
        </p:txBody>
      </p:sp>
      <p:sp>
        <p:nvSpPr>
          <p:cNvPr id="257" name="Google Shape;257;p19"/>
          <p:cNvSpPr txBox="1"/>
          <p:nvPr>
            <p:ph idx="1" type="body"/>
          </p:nvPr>
        </p:nvSpPr>
        <p:spPr>
          <a:xfrm>
            <a:off x="681038" y="1255271"/>
            <a:ext cx="8543925" cy="49216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>
                <a:latin typeface="Malgun Gothic"/>
                <a:ea typeface="Malgun Gothic"/>
                <a:cs typeface="Malgun Gothic"/>
                <a:sym typeface="Malgun Gothic"/>
              </a:rPr>
              <a:t>3)무선 네트워크 접속 가이드라인 따르기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 u="sng">
                <a:latin typeface="Malgun Gothic"/>
                <a:ea typeface="Malgun Gothic"/>
                <a:cs typeface="Malgun Gothic"/>
                <a:sym typeface="Malgun Gothic"/>
              </a:rPr>
              <a:t>( </a:t>
            </a:r>
            <a:r>
              <a:rPr lang="en-US" sz="2400" u="sng">
                <a:solidFill>
                  <a:schemeClr val="hlink"/>
                </a:solidFill>
                <a:latin typeface="Malgun Gothic"/>
                <a:ea typeface="Malgun Gothic"/>
                <a:cs typeface="Malgun Gothic"/>
                <a:sym typeface="Malgun Gothic"/>
                <a:hlinkClick r:id="rId3"/>
              </a:rPr>
              <a:t>https://projects.raspberrypi.org/en/pathways/getting-started-with-raspberry-pi</a:t>
            </a:r>
            <a:endParaRPr sz="2400" u="sng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>
                <a:latin typeface="Malgun Gothic"/>
                <a:ea typeface="Malgun Gothic"/>
                <a:cs typeface="Malgun Gothic"/>
                <a:sym typeface="Malgun Gothic"/>
              </a:rPr>
              <a:t>4) 모든 PC의 날짜와 시간을 NTP 서버 프로토콜에 맞게 수정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 u="sng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 u="sng"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>
                <a:latin typeface="Malgun Gothic"/>
                <a:ea typeface="Malgun Gothic"/>
                <a:cs typeface="Malgun Gothic"/>
                <a:sym typeface="Malgun Gothic"/>
              </a:rPr>
              <a:t>5)Network Configuration (Turtlebot PC)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8" name="Google Shape;258;p19"/>
          <p:cNvSpPr txBox="1"/>
          <p:nvPr>
            <p:ph idx="12" type="sldNum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259" name="Google Shape;259;p19"/>
          <p:cNvGrpSpPr/>
          <p:nvPr/>
        </p:nvGrpSpPr>
        <p:grpSpPr>
          <a:xfrm>
            <a:off x="894699" y="3121106"/>
            <a:ext cx="7286218" cy="691987"/>
            <a:chOff x="894699" y="3121106"/>
            <a:chExt cx="7286218" cy="691987"/>
          </a:xfrm>
        </p:grpSpPr>
        <p:sp>
          <p:nvSpPr>
            <p:cNvPr id="260" name="Google Shape;260;p19"/>
            <p:cNvSpPr/>
            <p:nvPr/>
          </p:nvSpPr>
          <p:spPr>
            <a:xfrm>
              <a:off x="894699" y="3121106"/>
              <a:ext cx="7286218" cy="691987"/>
            </a:xfrm>
            <a:prstGeom prst="roundRect">
              <a:avLst>
                <a:gd fmla="val 16667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" name="Google Shape;261;p19"/>
            <p:cNvSpPr txBox="1"/>
            <p:nvPr/>
          </p:nvSpPr>
          <p:spPr>
            <a:xfrm>
              <a:off x="1106364" y="3220020"/>
              <a:ext cx="3065195" cy="5118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</a:t>
              </a:r>
              <a:r>
                <a:rPr b="0" i="0" lang="en-US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udo apt-get install ntpdate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sudo ntpdate ntp.ubuntu.com</a:t>
              </a:r>
              <a:endParaRPr/>
            </a:p>
          </p:txBody>
        </p:sp>
      </p:grpSp>
      <p:pic>
        <p:nvPicPr>
          <p:cNvPr id="262" name="Google Shape;262;p19"/>
          <p:cNvPicPr preferRelativeResize="0"/>
          <p:nvPr/>
        </p:nvPicPr>
        <p:blipFill rotWithShape="1">
          <a:blip r:embed="rId4">
            <a:alphaModFix/>
          </a:blip>
          <a:srcRect b="0" l="0" r="26549" t="0"/>
          <a:stretch/>
        </p:blipFill>
        <p:spPr>
          <a:xfrm>
            <a:off x="668087" y="4587196"/>
            <a:ext cx="7568892" cy="8478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"/>
          <p:cNvSpPr txBox="1"/>
          <p:nvPr>
            <p:ph type="title"/>
          </p:nvPr>
        </p:nvSpPr>
        <p:spPr>
          <a:xfrm>
            <a:off x="681038" y="365128"/>
            <a:ext cx="8543925" cy="7224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목차</a:t>
            </a:r>
            <a:endParaRPr/>
          </a:p>
        </p:txBody>
      </p:sp>
      <p:sp>
        <p:nvSpPr>
          <p:cNvPr id="97" name="Google Shape;97;p2"/>
          <p:cNvSpPr txBox="1"/>
          <p:nvPr>
            <p:ph idx="1" type="body"/>
          </p:nvPr>
        </p:nvSpPr>
        <p:spPr>
          <a:xfrm>
            <a:off x="681038" y="1255271"/>
            <a:ext cx="8543925" cy="49216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14350" lvl="0" marL="5143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AutoNum type="arabicPeriod"/>
            </a:pPr>
            <a:r>
              <a:rPr lang="en-US"/>
              <a:t>설치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     - PC 설치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     - SBC 설치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     - OpenCR 설치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     - Arduino IDE 설치 및 사용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2. Bring up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    - roscore 실행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    - Turtlebot3 불러오기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    - Rviz에 Turtlebot3 올리기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98" name="Google Shape;98;p2"/>
          <p:cNvSpPr txBox="1"/>
          <p:nvPr>
            <p:ph idx="12" type="sldNum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0"/>
          <p:cNvSpPr txBox="1"/>
          <p:nvPr>
            <p:ph type="title"/>
          </p:nvPr>
        </p:nvSpPr>
        <p:spPr>
          <a:xfrm>
            <a:off x="681038" y="365128"/>
            <a:ext cx="8543925" cy="7224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- SBC Setup</a:t>
            </a:r>
            <a:endParaRPr/>
          </a:p>
        </p:txBody>
      </p:sp>
      <p:sp>
        <p:nvSpPr>
          <p:cNvPr id="268" name="Google Shape;268;p20"/>
          <p:cNvSpPr txBox="1"/>
          <p:nvPr>
            <p:ph idx="1" type="body"/>
          </p:nvPr>
        </p:nvSpPr>
        <p:spPr>
          <a:xfrm>
            <a:off x="681038" y="1255271"/>
            <a:ext cx="8543925" cy="49216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- Turtlebot PC의 IP주소 확인하기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269" name="Google Shape;269;p20"/>
          <p:cNvSpPr txBox="1"/>
          <p:nvPr>
            <p:ph idx="12" type="sldNum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70" name="Google Shape;270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2460" y="1960250"/>
            <a:ext cx="7773282" cy="43904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1"/>
          <p:cNvSpPr txBox="1"/>
          <p:nvPr>
            <p:ph type="title"/>
          </p:nvPr>
        </p:nvSpPr>
        <p:spPr>
          <a:xfrm>
            <a:off x="681038" y="365128"/>
            <a:ext cx="8543925" cy="7224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- SBC Setup</a:t>
            </a:r>
            <a:endParaRPr/>
          </a:p>
        </p:txBody>
      </p:sp>
      <p:pic>
        <p:nvPicPr>
          <p:cNvPr id="276" name="Google Shape;276;p21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9980" y="1140755"/>
            <a:ext cx="7783010" cy="1209843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21"/>
          <p:cNvSpPr txBox="1"/>
          <p:nvPr>
            <p:ph idx="12" type="sldNum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78" name="Google Shape;278;p21"/>
          <p:cNvSpPr txBox="1"/>
          <p:nvPr/>
        </p:nvSpPr>
        <p:spPr>
          <a:xfrm>
            <a:off x="600502" y="2324559"/>
            <a:ext cx="4970182" cy="3671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-Press to end line of the file.( 맨 끝줄로 내려가기 )</a:t>
            </a:r>
            <a:endParaRPr/>
          </a:p>
        </p:txBody>
      </p:sp>
      <p:grpSp>
        <p:nvGrpSpPr>
          <p:cNvPr id="279" name="Google Shape;279;p21"/>
          <p:cNvGrpSpPr/>
          <p:nvPr/>
        </p:nvGrpSpPr>
        <p:grpSpPr>
          <a:xfrm>
            <a:off x="5562439" y="2189942"/>
            <a:ext cx="1218877" cy="492394"/>
            <a:chOff x="6183985" y="2391743"/>
            <a:chExt cx="1218877" cy="492394"/>
          </a:xfrm>
        </p:grpSpPr>
        <p:sp>
          <p:nvSpPr>
            <p:cNvPr id="280" name="Google Shape;280;p21"/>
            <p:cNvSpPr/>
            <p:nvPr/>
          </p:nvSpPr>
          <p:spPr>
            <a:xfrm>
              <a:off x="6183985" y="2391743"/>
              <a:ext cx="1218877" cy="492394"/>
            </a:xfrm>
            <a:prstGeom prst="homePlat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" name="Google Shape;281;p21"/>
            <p:cNvSpPr txBox="1"/>
            <p:nvPr/>
          </p:nvSpPr>
          <p:spPr>
            <a:xfrm>
              <a:off x="6337354" y="2432104"/>
              <a:ext cx="686832" cy="3663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alt+/ </a:t>
              </a:r>
              <a:endParaRPr/>
            </a:p>
          </p:txBody>
        </p:sp>
      </p:grpSp>
      <p:pic>
        <p:nvPicPr>
          <p:cNvPr id="282" name="Google Shape;282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1038" y="2846755"/>
            <a:ext cx="7540894" cy="41449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2"/>
          <p:cNvSpPr txBox="1"/>
          <p:nvPr>
            <p:ph type="title"/>
          </p:nvPr>
        </p:nvSpPr>
        <p:spPr>
          <a:xfrm>
            <a:off x="681038" y="365128"/>
            <a:ext cx="8543925" cy="7224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- SBC Setup</a:t>
            </a:r>
            <a:endParaRPr/>
          </a:p>
        </p:txBody>
      </p:sp>
      <p:sp>
        <p:nvSpPr>
          <p:cNvPr id="288" name="Google Shape;288;p22"/>
          <p:cNvSpPr txBox="1"/>
          <p:nvPr>
            <p:ph idx="1" type="body"/>
          </p:nvPr>
        </p:nvSpPr>
        <p:spPr>
          <a:xfrm>
            <a:off x="681038" y="1255271"/>
            <a:ext cx="8543925" cy="49216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  </a:t>
            </a:r>
            <a:endParaRPr/>
          </a:p>
          <a:p>
            <a:pPr indent="-336550" lvl="0" marL="51435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 - </a:t>
            </a:r>
            <a:r>
              <a:rPr lang="en-US" sz="2162" u="sng"/>
              <a:t>무선 네트워크 완료 후  SSH를 통해 Raspberry Pi에 연결할 수 있음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>
              <a:solidFill>
                <a:srgbClr val="FF4546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>
              <a:solidFill>
                <a:srgbClr val="FF4546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>
              <a:solidFill>
                <a:srgbClr val="FF4546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>
              <a:solidFill>
                <a:srgbClr val="FF4546"/>
              </a:solidFill>
            </a:endParaRPr>
          </a:p>
          <a:p>
            <a:pPr indent="-336550" lvl="0" marL="51435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>
              <a:solidFill>
                <a:srgbClr val="FF4546"/>
              </a:solidFill>
            </a:endParaRPr>
          </a:p>
          <a:p>
            <a:pPr indent="-336550" lvl="0" marL="51435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336550" lvl="0" marL="51435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336550" lvl="0" marL="51435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336550" lvl="0" marL="51435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336550" lvl="0" marL="51435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289" name="Google Shape;289;p22"/>
          <p:cNvSpPr txBox="1"/>
          <p:nvPr>
            <p:ph idx="12" type="sldNum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90" name="Google Shape;290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6057" y="1538876"/>
            <a:ext cx="6897062" cy="809738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22"/>
          <p:cNvSpPr txBox="1"/>
          <p:nvPr/>
        </p:nvSpPr>
        <p:spPr>
          <a:xfrm>
            <a:off x="848370" y="1213226"/>
            <a:ext cx="4187836" cy="3661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➠source the bashrc with below command.</a:t>
            </a:r>
            <a:endParaRPr/>
          </a:p>
        </p:txBody>
      </p:sp>
      <p:pic>
        <p:nvPicPr>
          <p:cNvPr id="292" name="Google Shape;292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8346" y="2881743"/>
            <a:ext cx="7697274" cy="7716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3"/>
          <p:cNvSpPr txBox="1"/>
          <p:nvPr>
            <p:ph type="title"/>
          </p:nvPr>
        </p:nvSpPr>
        <p:spPr>
          <a:xfrm>
            <a:off x="681038" y="365128"/>
            <a:ext cx="8543925" cy="7224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- SBC Setup</a:t>
            </a:r>
            <a:endParaRPr/>
          </a:p>
        </p:txBody>
      </p:sp>
      <p:sp>
        <p:nvSpPr>
          <p:cNvPr id="298" name="Google Shape;298;p23"/>
          <p:cNvSpPr txBox="1"/>
          <p:nvPr>
            <p:ph idx="1" type="body"/>
          </p:nvPr>
        </p:nvSpPr>
        <p:spPr>
          <a:xfrm>
            <a:off x="681038" y="1255271"/>
            <a:ext cx="8543925" cy="49216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 </a:t>
            </a:r>
            <a:r>
              <a:rPr lang="en-US" sz="2200">
                <a:latin typeface="Malgun Gothic"/>
                <a:ea typeface="Malgun Gothic"/>
                <a:cs typeface="Malgun Gothic"/>
                <a:sym typeface="Malgun Gothic"/>
              </a:rPr>
              <a:t>◆Turtlebot PC/Remote PC에서 서로 호출할 수 있도록 설정하기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t/>
            </a:r>
            <a:endParaRPr sz="16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t/>
            </a:r>
            <a:endParaRPr sz="16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sz="2000">
                <a:latin typeface="Malgun Gothic"/>
                <a:ea typeface="Malgun Gothic"/>
                <a:cs typeface="Malgun Gothic"/>
                <a:sym typeface="Malgun Gothic"/>
              </a:rPr>
              <a:t>   - 관리도구 </a:t>
            </a:r>
            <a:r>
              <a:rPr lang="en-US" sz="2400">
                <a:latin typeface="Malgun Gothic"/>
                <a:ea typeface="Malgun Gothic"/>
                <a:cs typeface="Malgun Gothic"/>
                <a:sym typeface="Malgun Gothic"/>
              </a:rPr>
              <a:t>➠</a:t>
            </a:r>
            <a:r>
              <a:rPr lang="en-US" sz="2000">
                <a:latin typeface="Malgun Gothic"/>
                <a:ea typeface="Malgun Gothic"/>
                <a:cs typeface="Malgun Gothic"/>
                <a:sym typeface="Malgun Gothic"/>
              </a:rPr>
              <a:t> 로그인 ( admin / admin 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t/>
            </a:r>
            <a:endParaRPr sz="16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299" name="Google Shape;299;p23"/>
          <p:cNvSpPr txBox="1"/>
          <p:nvPr>
            <p:ph idx="12" type="sldNum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00" name="Google Shape;300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2059" y="1883826"/>
            <a:ext cx="6649378" cy="362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1" name="Google Shape;301;p23"/>
          <p:cNvGrpSpPr/>
          <p:nvPr/>
        </p:nvGrpSpPr>
        <p:grpSpPr>
          <a:xfrm>
            <a:off x="1009811" y="2359455"/>
            <a:ext cx="7660360" cy="460106"/>
            <a:chOff x="1268116" y="2754985"/>
            <a:chExt cx="7660360" cy="460106"/>
          </a:xfrm>
        </p:grpSpPr>
        <p:sp>
          <p:nvSpPr>
            <p:cNvPr id="302" name="Google Shape;302;p23"/>
            <p:cNvSpPr/>
            <p:nvPr/>
          </p:nvSpPr>
          <p:spPr>
            <a:xfrm>
              <a:off x="1268116" y="2754985"/>
              <a:ext cx="7660360" cy="460106"/>
            </a:xfrm>
            <a:prstGeom prst="roundRect">
              <a:avLst>
                <a:gd fmla="val 16667" name="adj"/>
              </a:avLst>
            </a:prstGeom>
            <a:solidFill>
              <a:srgbClr val="99336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3" name="Google Shape;303;p23"/>
            <p:cNvSpPr txBox="1"/>
            <p:nvPr/>
          </p:nvSpPr>
          <p:spPr>
            <a:xfrm>
              <a:off x="1461837" y="2811488"/>
              <a:ext cx="7354503" cy="36343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구글 or 인터넷 주소창에 192.168.0.01 입력하여 IPTIME 공유기관리 열기  </a:t>
              </a:r>
              <a:endParaRPr/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24"/>
          <p:cNvSpPr txBox="1"/>
          <p:nvPr>
            <p:ph type="title"/>
          </p:nvPr>
        </p:nvSpPr>
        <p:spPr>
          <a:xfrm>
            <a:off x="681038" y="365128"/>
            <a:ext cx="8543925" cy="7224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- SBC Setup</a:t>
            </a:r>
            <a:endParaRPr/>
          </a:p>
        </p:txBody>
      </p:sp>
      <p:sp>
        <p:nvSpPr>
          <p:cNvPr id="309" name="Google Shape;309;p24"/>
          <p:cNvSpPr txBox="1"/>
          <p:nvPr>
            <p:ph idx="12" type="sldNum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10" name="Google Shape;310;p24"/>
          <p:cNvPicPr preferRelativeResize="0"/>
          <p:nvPr/>
        </p:nvPicPr>
        <p:blipFill rotWithShape="1">
          <a:blip r:embed="rId3">
            <a:alphaModFix/>
          </a:blip>
          <a:srcRect b="29700" l="0" r="53290" t="9710"/>
          <a:stretch/>
        </p:blipFill>
        <p:spPr>
          <a:xfrm>
            <a:off x="1351582" y="1179728"/>
            <a:ext cx="6474133" cy="4724581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24"/>
          <p:cNvSpPr txBox="1"/>
          <p:nvPr/>
        </p:nvSpPr>
        <p:spPr>
          <a:xfrm>
            <a:off x="799936" y="5991870"/>
            <a:ext cx="7341582" cy="3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2" name="Google Shape;312;p24"/>
          <p:cNvSpPr txBox="1"/>
          <p:nvPr/>
        </p:nvSpPr>
        <p:spPr>
          <a:xfrm>
            <a:off x="646569" y="5967654"/>
            <a:ext cx="244970" cy="3645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3" name="Google Shape;313;p24"/>
          <p:cNvSpPr txBox="1"/>
          <p:nvPr/>
        </p:nvSpPr>
        <p:spPr>
          <a:xfrm>
            <a:off x="1952914" y="5975726"/>
            <a:ext cx="6000172" cy="6422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◆  Ubuntu와 같은 DNS에 위치하도록 수정하기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- 고급 설정 ➠ DHCP 서버 설정 ➠IP추가 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25"/>
          <p:cNvSpPr txBox="1"/>
          <p:nvPr>
            <p:ph type="title"/>
          </p:nvPr>
        </p:nvSpPr>
        <p:spPr>
          <a:xfrm>
            <a:off x="681038" y="365128"/>
            <a:ext cx="8543925" cy="7224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- SBC Setup</a:t>
            </a:r>
            <a:endParaRPr/>
          </a:p>
        </p:txBody>
      </p:sp>
      <p:sp>
        <p:nvSpPr>
          <p:cNvPr id="319" name="Google Shape;319;p25"/>
          <p:cNvSpPr txBox="1"/>
          <p:nvPr>
            <p:ph idx="1" type="body"/>
          </p:nvPr>
        </p:nvSpPr>
        <p:spPr>
          <a:xfrm>
            <a:off x="681038" y="1255271"/>
            <a:ext cx="8543925" cy="49216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90"/>
              <a:buNone/>
            </a:pPr>
            <a:r>
              <a:rPr lang="en-US" sz="2590"/>
              <a:t>◆  /etc/hosts파일의 hostname과 IP 수정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90"/>
              <a:buNone/>
            </a:pPr>
            <a:r>
              <a:rPr lang="en-US" sz="2590"/>
              <a:t>     예) 192.168.0.50- ubuntu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90"/>
              <a:buNone/>
            </a:pPr>
            <a:r>
              <a:rPr lang="en-US" sz="2590"/>
              <a:t>           192.168.0.69- bugrasp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90"/>
              <a:buNone/>
            </a:pPr>
            <a:r>
              <a:rPr lang="en-US" sz="2590"/>
              <a:t>    - cat  /etc/hosts    &gt; nano /etc/hosts(lje)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90"/>
              <a:buNone/>
            </a:pPr>
            <a:r>
              <a:t/>
            </a:r>
            <a:endParaRPr sz="259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90"/>
              <a:buNone/>
            </a:pPr>
            <a:r>
              <a:rPr lang="en-US" sz="2590"/>
              <a:t>◆ [Turtlebot PC]  bashrc 수정하기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90"/>
              <a:buNone/>
            </a:pPr>
            <a:r>
              <a:t/>
            </a:r>
            <a:endParaRPr sz="259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99"/>
              <a:buNone/>
            </a:pPr>
            <a:r>
              <a:rPr lang="en-US" sz="2399"/>
              <a:t>  export ROS_MASTER_URI=http://REMOTE_PC_IP:11311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99"/>
              <a:buNone/>
            </a:pPr>
            <a:r>
              <a:rPr lang="en-US" sz="2399"/>
              <a:t>  export ROS_HOSTNAME=RASPBERRY_PI_3_IP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99"/>
              <a:buNone/>
            </a:pPr>
            <a:r>
              <a:rPr lang="en-US" sz="2399"/>
              <a:t>  ( REMOTE_PC_IP, RASPBERRY_PI_3_IP를 수정)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90"/>
              <a:buNone/>
            </a:pPr>
            <a:r>
              <a:t/>
            </a:r>
            <a:endParaRPr sz="2590"/>
          </a:p>
        </p:txBody>
      </p:sp>
      <p:sp>
        <p:nvSpPr>
          <p:cNvPr id="320" name="Google Shape;320;p25"/>
          <p:cNvSpPr txBox="1"/>
          <p:nvPr>
            <p:ph idx="12" type="sldNum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321" name="Google Shape;321;p25"/>
          <p:cNvGrpSpPr/>
          <p:nvPr/>
        </p:nvGrpSpPr>
        <p:grpSpPr>
          <a:xfrm>
            <a:off x="1042099" y="4182765"/>
            <a:ext cx="2558834" cy="367472"/>
            <a:chOff x="3326485" y="3429000"/>
            <a:chExt cx="2558834" cy="367472"/>
          </a:xfrm>
        </p:grpSpPr>
        <p:sp>
          <p:nvSpPr>
            <p:cNvPr id="322" name="Google Shape;322;p25"/>
            <p:cNvSpPr/>
            <p:nvPr/>
          </p:nvSpPr>
          <p:spPr>
            <a:xfrm>
              <a:off x="3326485" y="3429000"/>
              <a:ext cx="2558834" cy="359205"/>
            </a:xfrm>
            <a:prstGeom prst="roundRect">
              <a:avLst>
                <a:gd fmla="val 16667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3" name="Google Shape;323;p25"/>
            <p:cNvSpPr txBox="1"/>
            <p:nvPr/>
          </p:nvSpPr>
          <p:spPr>
            <a:xfrm>
              <a:off x="3682881" y="3429000"/>
              <a:ext cx="1753375" cy="36747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$ nano ~/.bashrc</a:t>
              </a:r>
              <a:endParaRPr/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26"/>
          <p:cNvSpPr txBox="1"/>
          <p:nvPr>
            <p:ph type="title"/>
          </p:nvPr>
        </p:nvSpPr>
        <p:spPr>
          <a:xfrm>
            <a:off x="681038" y="365128"/>
            <a:ext cx="8543925" cy="7224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- SBC Setup</a:t>
            </a:r>
            <a:endParaRPr/>
          </a:p>
        </p:txBody>
      </p:sp>
      <p:pic>
        <p:nvPicPr>
          <p:cNvPr id="329" name="Google Shape;329;p26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240" r="0" t="12260"/>
          <a:stretch/>
        </p:blipFill>
        <p:spPr>
          <a:xfrm>
            <a:off x="706702" y="1625254"/>
            <a:ext cx="6830118" cy="3580530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26"/>
          <p:cNvSpPr txBox="1"/>
          <p:nvPr>
            <p:ph idx="12" type="sldNum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31" name="Google Shape;331;p26"/>
          <p:cNvSpPr txBox="1"/>
          <p:nvPr/>
        </p:nvSpPr>
        <p:spPr>
          <a:xfrm>
            <a:off x="791865" y="5120090"/>
            <a:ext cx="8132155" cy="1557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◆ Turtlebot PC </a:t>
            </a: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⇔</a:t>
            </a: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Remote PC 에 원격 접속할 떄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ssh pi@192.168.xxx.xxx (The IP 192.168.xxx.xxx is your Raspberry Pi's IP or hostname)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➠ ssh Raspberry ID@192.168.0.48 실행 (RemotePc에서)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➠ ssh ubuntuID@192.168.0.?? 실행 (Turtlebot PC에서)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32" name="Google Shape;332;p26"/>
          <p:cNvGrpSpPr/>
          <p:nvPr/>
        </p:nvGrpSpPr>
        <p:grpSpPr>
          <a:xfrm>
            <a:off x="767651" y="1228400"/>
            <a:ext cx="2558834" cy="360370"/>
            <a:chOff x="3326485" y="3428999"/>
            <a:chExt cx="2558834" cy="360370"/>
          </a:xfrm>
        </p:grpSpPr>
        <p:sp>
          <p:nvSpPr>
            <p:cNvPr id="333" name="Google Shape;333;p26"/>
            <p:cNvSpPr/>
            <p:nvPr/>
          </p:nvSpPr>
          <p:spPr>
            <a:xfrm>
              <a:off x="3326485" y="3429000"/>
              <a:ext cx="2558834" cy="359205"/>
            </a:xfrm>
            <a:prstGeom prst="roundRect">
              <a:avLst>
                <a:gd fmla="val 16667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4" name="Google Shape;334;p26"/>
            <p:cNvSpPr txBox="1"/>
            <p:nvPr/>
          </p:nvSpPr>
          <p:spPr>
            <a:xfrm>
              <a:off x="3682880" y="3428999"/>
              <a:ext cx="1979392" cy="36037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$ source  ~/.bashrc</a:t>
              </a:r>
              <a:endParaRPr/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27"/>
          <p:cNvSpPr txBox="1"/>
          <p:nvPr>
            <p:ph type="title"/>
          </p:nvPr>
        </p:nvSpPr>
        <p:spPr>
          <a:xfrm>
            <a:off x="681038" y="365128"/>
            <a:ext cx="8543925" cy="7224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- SBC Setup</a:t>
            </a:r>
            <a:endParaRPr/>
          </a:p>
        </p:txBody>
      </p:sp>
      <p:pic>
        <p:nvPicPr>
          <p:cNvPr id="340" name="Google Shape;340;p27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06320" y="1173860"/>
            <a:ext cx="5493358" cy="4921692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27"/>
          <p:cNvSpPr txBox="1"/>
          <p:nvPr>
            <p:ph idx="12" type="sldNum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42" name="Google Shape;342;p27"/>
          <p:cNvSpPr txBox="1"/>
          <p:nvPr/>
        </p:nvSpPr>
        <p:spPr>
          <a:xfrm>
            <a:off x="292263" y="6266148"/>
            <a:ext cx="8663859" cy="51374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➠만일 상호 연결이 안될 경우 ssh를 실행해 보고 서버가 설치 안되어 있으면 설치하고 다시 연결 시도해 볼 것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28"/>
          <p:cNvSpPr txBox="1"/>
          <p:nvPr>
            <p:ph type="title"/>
          </p:nvPr>
        </p:nvSpPr>
        <p:spPr>
          <a:xfrm>
            <a:off x="681038" y="365128"/>
            <a:ext cx="8543925" cy="7224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- SBC Setup</a:t>
            </a:r>
            <a:endParaRPr/>
          </a:p>
        </p:txBody>
      </p:sp>
      <p:sp>
        <p:nvSpPr>
          <p:cNvPr id="348" name="Google Shape;348;p28"/>
          <p:cNvSpPr txBox="1"/>
          <p:nvPr>
            <p:ph idx="12" type="sldNum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49" name="Google Shape;349;p28"/>
          <p:cNvSpPr txBox="1"/>
          <p:nvPr>
            <p:ph idx="1" type="body"/>
          </p:nvPr>
        </p:nvSpPr>
        <p:spPr>
          <a:xfrm>
            <a:off x="681038" y="1255271"/>
            <a:ext cx="8543925" cy="49216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/>
              <a:t>◆ Turtlebot PC IP 주소 확인 방법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/>
              <a:t> 1) 라즈베리파이 직접연결 - 마우스/키보드/ 모니터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350" name="Google Shape;350;p28"/>
          <p:cNvPicPr preferRelativeResize="0"/>
          <p:nvPr/>
        </p:nvPicPr>
        <p:blipFill rotWithShape="1">
          <a:blip r:embed="rId3">
            <a:alphaModFix/>
          </a:blip>
          <a:srcRect b="20480" l="11120" r="10329" t="17070"/>
          <a:stretch/>
        </p:blipFill>
        <p:spPr>
          <a:xfrm>
            <a:off x="1729029" y="2994724"/>
            <a:ext cx="5487370" cy="327219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1" name="Google Shape;351;p28"/>
          <p:cNvGrpSpPr/>
          <p:nvPr/>
        </p:nvGrpSpPr>
        <p:grpSpPr>
          <a:xfrm>
            <a:off x="880658" y="2253873"/>
            <a:ext cx="7232542" cy="548898"/>
            <a:chOff x="735362" y="1704975"/>
            <a:chExt cx="7232542" cy="548898"/>
          </a:xfrm>
        </p:grpSpPr>
        <p:sp>
          <p:nvSpPr>
            <p:cNvPr id="352" name="Google Shape;352;p28"/>
            <p:cNvSpPr/>
            <p:nvPr/>
          </p:nvSpPr>
          <p:spPr>
            <a:xfrm>
              <a:off x="735362" y="1704975"/>
              <a:ext cx="7232542" cy="548898"/>
            </a:xfrm>
            <a:prstGeom prst="roundRect">
              <a:avLst>
                <a:gd fmla="val 16667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3" name="Google Shape;353;p28"/>
            <p:cNvSpPr txBox="1"/>
            <p:nvPr/>
          </p:nvSpPr>
          <p:spPr>
            <a:xfrm>
              <a:off x="993666" y="1726284"/>
              <a:ext cx="1182457" cy="51971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4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$ hostname -I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4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$ hostname</a:t>
              </a:r>
              <a:endParaRPr/>
            </a:p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29"/>
          <p:cNvSpPr txBox="1"/>
          <p:nvPr>
            <p:ph type="title"/>
          </p:nvPr>
        </p:nvSpPr>
        <p:spPr>
          <a:xfrm>
            <a:off x="681038" y="365128"/>
            <a:ext cx="8543925" cy="7224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- SBC Setup</a:t>
            </a:r>
            <a:endParaRPr/>
          </a:p>
        </p:txBody>
      </p:sp>
      <p:sp>
        <p:nvSpPr>
          <p:cNvPr id="359" name="Google Shape;359;p29"/>
          <p:cNvSpPr txBox="1"/>
          <p:nvPr>
            <p:ph idx="1" type="body"/>
          </p:nvPr>
        </p:nvSpPr>
        <p:spPr>
          <a:xfrm>
            <a:off x="681038" y="1255271"/>
            <a:ext cx="8543925" cy="49216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2) IPTIME 공유기 (192.168.0.1)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-  관리도구➠ 로그인(admin / admin) ➠고급설정 ➠ 내부 네트워크 설정 ( 라즈베리파이 IP주소확인 가능)</a:t>
            </a:r>
            <a:endParaRPr/>
          </a:p>
        </p:txBody>
      </p:sp>
      <p:sp>
        <p:nvSpPr>
          <p:cNvPr id="360" name="Google Shape;360;p29"/>
          <p:cNvSpPr txBox="1"/>
          <p:nvPr>
            <p:ph idx="10" type="dt"/>
          </p:nvPr>
        </p:nvSpPr>
        <p:spPr>
          <a:xfrm>
            <a:off x="681038" y="6356352"/>
            <a:ext cx="11624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2019-07-23</a:t>
            </a:r>
            <a:endParaRPr/>
          </a:p>
        </p:txBody>
      </p:sp>
      <p:sp>
        <p:nvSpPr>
          <p:cNvPr id="361" name="Google Shape;361;p29"/>
          <p:cNvSpPr txBox="1"/>
          <p:nvPr>
            <p:ph idx="11" type="ftr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발표 주제 수정</a:t>
            </a:r>
            <a:endParaRPr/>
          </a:p>
        </p:txBody>
      </p:sp>
      <p:sp>
        <p:nvSpPr>
          <p:cNvPr id="362" name="Google Shape;362;p29"/>
          <p:cNvSpPr txBox="1"/>
          <p:nvPr>
            <p:ph idx="12" type="sldNum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"/>
          <p:cNvSpPr txBox="1"/>
          <p:nvPr>
            <p:ph type="title"/>
          </p:nvPr>
        </p:nvSpPr>
        <p:spPr>
          <a:xfrm>
            <a:off x="681038" y="365128"/>
            <a:ext cx="8543925" cy="7224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목차</a:t>
            </a:r>
            <a:endParaRPr/>
          </a:p>
        </p:txBody>
      </p:sp>
      <p:sp>
        <p:nvSpPr>
          <p:cNvPr id="104" name="Google Shape;104;p3"/>
          <p:cNvSpPr txBox="1"/>
          <p:nvPr>
            <p:ph idx="1" type="body"/>
          </p:nvPr>
        </p:nvSpPr>
        <p:spPr>
          <a:xfrm>
            <a:off x="681038" y="1255271"/>
            <a:ext cx="8543925" cy="49216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3. Basic Operation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   - Keyboard Teleoperation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   - Basic Examples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      &gt; Moving using Interactive Markers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      &gt; Obstacle Detection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      &gt; Point Operation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      &gt; Patrol </a:t>
            </a:r>
            <a:endParaRPr/>
          </a:p>
        </p:txBody>
      </p:sp>
      <p:sp>
        <p:nvSpPr>
          <p:cNvPr id="105" name="Google Shape;105;p3"/>
          <p:cNvSpPr txBox="1"/>
          <p:nvPr>
            <p:ph idx="12" type="sldNum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30"/>
          <p:cNvSpPr/>
          <p:nvPr/>
        </p:nvSpPr>
        <p:spPr>
          <a:xfrm>
            <a:off x="953307" y="1729836"/>
            <a:ext cx="7902522" cy="1699163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8" name="Google Shape;368;p30"/>
          <p:cNvSpPr txBox="1"/>
          <p:nvPr>
            <p:ph type="ctrTitle"/>
          </p:nvPr>
        </p:nvSpPr>
        <p:spPr>
          <a:xfrm>
            <a:off x="742949" y="1428750"/>
            <a:ext cx="84201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Times New Roman"/>
              <a:buNone/>
            </a:pPr>
            <a:r>
              <a:rPr lang="en-US" sz="5400">
                <a:solidFill>
                  <a:schemeClr val="dk1"/>
                </a:solidFill>
              </a:rPr>
              <a:t>가상머신 네트워크 설정</a:t>
            </a:r>
            <a:endParaRPr/>
          </a:p>
        </p:txBody>
      </p:sp>
      <p:sp>
        <p:nvSpPr>
          <p:cNvPr id="369" name="Google Shape;369;p30"/>
          <p:cNvSpPr txBox="1"/>
          <p:nvPr>
            <p:ph idx="1" type="subTitle"/>
          </p:nvPr>
        </p:nvSpPr>
        <p:spPr>
          <a:xfrm>
            <a:off x="831198" y="3618320"/>
            <a:ext cx="8227319" cy="242915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20"/>
              <a:buNone/>
            </a:pPr>
            <a:r>
              <a:rPr lang="en-US" sz="2220"/>
              <a:t>우분투 설치및 사용법. ppt (by 성병문교수님)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20"/>
              <a:buNone/>
            </a:pPr>
            <a:r>
              <a:t/>
            </a:r>
            <a:endParaRPr sz="2220"/>
          </a:p>
          <a:p>
            <a:pPr indent="0" lvl="0" marL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93366"/>
              </a:buClr>
              <a:buSzPts val="2220"/>
              <a:buNone/>
            </a:pPr>
            <a:r>
              <a:rPr b="1" lang="en-US" sz="2220">
                <a:solidFill>
                  <a:srgbClr val="993366"/>
                </a:solidFill>
              </a:rPr>
              <a:t>Page.19 ~ page.24 참고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93366"/>
              </a:buClr>
              <a:buSzPts val="2220"/>
              <a:buNone/>
            </a:pPr>
            <a:r>
              <a:rPr b="1" lang="en-US" sz="2220">
                <a:solidFill>
                  <a:srgbClr val="993366"/>
                </a:solidFill>
              </a:rPr>
              <a:t>(파일 다운로드 &gt; 압축풀기 &gt; 파일 복사 &gt;VMware폴더에 붙여넣기)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93366"/>
              </a:buClr>
              <a:buSzPts val="2220"/>
              <a:buNone/>
            </a:pPr>
            <a:r>
              <a:rPr b="1" lang="en-US" sz="2220">
                <a:solidFill>
                  <a:srgbClr val="993366"/>
                </a:solidFill>
              </a:rPr>
              <a:t>파일 : vmnetcfg.exe</a:t>
            </a:r>
            <a:endParaRPr/>
          </a:p>
        </p:txBody>
      </p:sp>
      <p:sp>
        <p:nvSpPr>
          <p:cNvPr id="370" name="Google Shape;370;p30"/>
          <p:cNvSpPr/>
          <p:nvPr/>
        </p:nvSpPr>
        <p:spPr>
          <a:xfrm>
            <a:off x="3678929" y="5566019"/>
            <a:ext cx="2596987" cy="455897"/>
          </a:xfrm>
          <a:prstGeom prst="round2DiagRect">
            <a:avLst>
              <a:gd fmla="val 16667" name="adj1"/>
              <a:gd fmla="val 0" name="adj2"/>
            </a:avLst>
          </a:prstGeom>
          <a:noFill/>
          <a:ln cap="flat" cmpd="sng" w="12700">
            <a:solidFill>
              <a:srgbClr val="FF4546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1"/>
          <p:cNvSpPr txBox="1"/>
          <p:nvPr>
            <p:ph type="title"/>
          </p:nvPr>
        </p:nvSpPr>
        <p:spPr>
          <a:xfrm>
            <a:off x="681038" y="365128"/>
            <a:ext cx="8543925" cy="7224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- OpenCR Setup</a:t>
            </a:r>
            <a:endParaRPr/>
          </a:p>
        </p:txBody>
      </p:sp>
      <p:sp>
        <p:nvSpPr>
          <p:cNvPr id="376" name="Google Shape;376;p31"/>
          <p:cNvSpPr txBox="1"/>
          <p:nvPr>
            <p:ph idx="1" type="body"/>
          </p:nvPr>
        </p:nvSpPr>
        <p:spPr>
          <a:xfrm>
            <a:off x="681038" y="1255271"/>
            <a:ext cx="8543925" cy="49216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90"/>
              <a:buNone/>
            </a:pPr>
            <a:r>
              <a:rPr lang="en-US" sz="2590"/>
              <a:t>3.1  OpenCR Firmware Upload</a:t>
            </a:r>
            <a:endParaRPr/>
          </a:p>
          <a:p>
            <a:pPr indent="0" lvl="0" marL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90"/>
              <a:buNone/>
            </a:pPr>
            <a:r>
              <a:rPr lang="en-US" sz="2590"/>
              <a:t>-OpenCR을 원격조종PC에 연결하거나 터틀봇PC에 연결한     후 다음 명령 수행</a:t>
            </a:r>
            <a:endParaRPr/>
          </a:p>
          <a:p>
            <a:pPr indent="0" lvl="0" marL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90"/>
              <a:buNone/>
            </a:pPr>
            <a:r>
              <a:rPr lang="en-US" sz="2590"/>
              <a:t>1) Burger </a:t>
            </a:r>
            <a:endParaRPr/>
          </a:p>
          <a:p>
            <a:pPr indent="0" lvl="0" marL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90"/>
              <a:buNone/>
            </a:pPr>
            <a:r>
              <a:t/>
            </a:r>
            <a:endParaRPr sz="2590"/>
          </a:p>
          <a:p>
            <a:pPr indent="0" lvl="0" marL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90"/>
              <a:buNone/>
            </a:pPr>
            <a:r>
              <a:t/>
            </a:r>
            <a:endParaRPr sz="2590"/>
          </a:p>
          <a:p>
            <a:pPr indent="0" lvl="0" marL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90"/>
              <a:buNone/>
            </a:pPr>
            <a:r>
              <a:t/>
            </a:r>
            <a:endParaRPr sz="2590"/>
          </a:p>
          <a:p>
            <a:pPr indent="0" lvl="0" marL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90"/>
              <a:buNone/>
            </a:pPr>
            <a:r>
              <a:t/>
            </a:r>
            <a:endParaRPr sz="2590"/>
          </a:p>
          <a:p>
            <a:pPr indent="0" lvl="0" marL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90"/>
              <a:buNone/>
            </a:pPr>
            <a:r>
              <a:t/>
            </a:r>
            <a:endParaRPr sz="2590"/>
          </a:p>
          <a:p>
            <a:pPr indent="0" lvl="0" marL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90"/>
              <a:buNone/>
            </a:pPr>
            <a:r>
              <a:t/>
            </a:r>
            <a:endParaRPr sz="2590"/>
          </a:p>
          <a:p>
            <a:pPr indent="0" lvl="0" marL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90"/>
              <a:buNone/>
            </a:pPr>
            <a:r>
              <a:rPr lang="en-US" sz="2590"/>
              <a:t>수행완료시 [OK]jump_to_fw 메시지 출력 확인할 것</a:t>
            </a:r>
            <a:endParaRPr/>
          </a:p>
          <a:p>
            <a:pPr indent="0" lvl="0" marL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90"/>
              <a:buNone/>
            </a:pPr>
            <a:r>
              <a:t/>
            </a:r>
            <a:endParaRPr sz="2590"/>
          </a:p>
        </p:txBody>
      </p:sp>
      <p:sp>
        <p:nvSpPr>
          <p:cNvPr id="377" name="Google Shape;377;p31"/>
          <p:cNvSpPr txBox="1"/>
          <p:nvPr>
            <p:ph idx="12" type="sldNum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378" name="Google Shape;378;p31"/>
          <p:cNvGrpSpPr/>
          <p:nvPr/>
        </p:nvGrpSpPr>
        <p:grpSpPr>
          <a:xfrm>
            <a:off x="848371" y="3072216"/>
            <a:ext cx="7999386" cy="1921144"/>
            <a:chOff x="929091" y="317231"/>
            <a:chExt cx="7999386" cy="1921144"/>
          </a:xfrm>
        </p:grpSpPr>
        <p:sp>
          <p:nvSpPr>
            <p:cNvPr id="379" name="Google Shape;379;p31"/>
            <p:cNvSpPr/>
            <p:nvPr/>
          </p:nvSpPr>
          <p:spPr>
            <a:xfrm>
              <a:off x="929091" y="317231"/>
              <a:ext cx="7999386" cy="1921144"/>
            </a:xfrm>
            <a:prstGeom prst="roundRect">
              <a:avLst>
                <a:gd fmla="val 16667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0" name="Google Shape;380;p31"/>
            <p:cNvSpPr txBox="1"/>
            <p:nvPr/>
          </p:nvSpPr>
          <p:spPr>
            <a:xfrm>
              <a:off x="1257185" y="410059"/>
              <a:ext cx="7553069" cy="17955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Calibri"/>
                <a:buNone/>
              </a:pPr>
              <a:r>
                <a:rPr b="0" i="0" lang="en-US" sz="14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$ export OPENCR_PORT=/dev/ttyACM0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Calibri"/>
                <a:buNone/>
              </a:pPr>
              <a:r>
                <a:rPr b="0" i="0" lang="en-US" sz="14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$ export OPENCR_MODEL=burger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Calibri"/>
                <a:buNone/>
              </a:pPr>
              <a:r>
                <a:rPr b="0" i="0" lang="en-US" sz="14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$ rm -rf ./opencr_update.tar.bz2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Calibri"/>
                <a:buNone/>
              </a:pPr>
              <a:r>
                <a:rPr b="0" i="0" lang="en-US" sz="14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$ wget 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Calibri"/>
                <a:buNone/>
              </a:pPr>
              <a:r>
                <a:rPr b="0" i="0" lang="en-US" sz="14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https://github.com/ROBOTIS-GIT/OpenCR-Binaries/raw/master/turtlebot3/ROS1/latest/opencr_update.tar.bz2 &amp;&amp; tar -xvf opencr_update.tar.bz2 &amp;&amp; cd ./opencr_update &amp;&amp; ./update.sh $OPENCR_PORT $OPENCR_MODEL.opencr &amp;&amp; cd ..</a:t>
              </a:r>
              <a:endParaRPr/>
            </a:p>
          </p:txBody>
        </p: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32"/>
          <p:cNvSpPr txBox="1"/>
          <p:nvPr>
            <p:ph type="title"/>
          </p:nvPr>
        </p:nvSpPr>
        <p:spPr>
          <a:xfrm>
            <a:off x="681038" y="365128"/>
            <a:ext cx="8543925" cy="7224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- OpenCR Setup</a:t>
            </a:r>
            <a:endParaRPr/>
          </a:p>
        </p:txBody>
      </p:sp>
      <p:sp>
        <p:nvSpPr>
          <p:cNvPr id="386" name="Google Shape;386;p32"/>
          <p:cNvSpPr txBox="1"/>
          <p:nvPr>
            <p:ph idx="1" type="body"/>
          </p:nvPr>
        </p:nvSpPr>
        <p:spPr>
          <a:xfrm>
            <a:off x="681038" y="1255271"/>
            <a:ext cx="8543925" cy="49216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2) Waffle Pi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수행완료시 [OK]jump_to_fw 메시지 출력 확인할 것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387" name="Google Shape;387;p32"/>
          <p:cNvSpPr txBox="1"/>
          <p:nvPr>
            <p:ph idx="10" type="dt"/>
          </p:nvPr>
        </p:nvSpPr>
        <p:spPr>
          <a:xfrm>
            <a:off x="681038" y="6356352"/>
            <a:ext cx="11624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2019-07-23</a:t>
            </a:r>
            <a:endParaRPr/>
          </a:p>
        </p:txBody>
      </p:sp>
      <p:sp>
        <p:nvSpPr>
          <p:cNvPr id="388" name="Google Shape;388;p32"/>
          <p:cNvSpPr txBox="1"/>
          <p:nvPr>
            <p:ph idx="11" type="ftr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발표 주제 수정</a:t>
            </a:r>
            <a:endParaRPr/>
          </a:p>
        </p:txBody>
      </p:sp>
      <p:sp>
        <p:nvSpPr>
          <p:cNvPr id="389" name="Google Shape;389;p32"/>
          <p:cNvSpPr txBox="1"/>
          <p:nvPr>
            <p:ph idx="12" type="sldNum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390" name="Google Shape;390;p32"/>
          <p:cNvGrpSpPr/>
          <p:nvPr/>
        </p:nvGrpSpPr>
        <p:grpSpPr>
          <a:xfrm>
            <a:off x="861608" y="1842845"/>
            <a:ext cx="8144683" cy="2268242"/>
            <a:chOff x="861608" y="1842845"/>
            <a:chExt cx="8144683" cy="2268242"/>
          </a:xfrm>
        </p:grpSpPr>
        <p:sp>
          <p:nvSpPr>
            <p:cNvPr id="391" name="Google Shape;391;p32"/>
            <p:cNvSpPr/>
            <p:nvPr/>
          </p:nvSpPr>
          <p:spPr>
            <a:xfrm>
              <a:off x="861608" y="1842845"/>
              <a:ext cx="8144683" cy="2268242"/>
            </a:xfrm>
            <a:prstGeom prst="roundRect">
              <a:avLst>
                <a:gd fmla="val 16667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2" name="Google Shape;392;p32"/>
            <p:cNvSpPr txBox="1"/>
            <p:nvPr/>
          </p:nvSpPr>
          <p:spPr>
            <a:xfrm>
              <a:off x="1389032" y="2077579"/>
              <a:ext cx="7040170" cy="178766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Calibri"/>
                <a:buNone/>
              </a:pPr>
              <a:r>
                <a:rPr b="0" i="0" lang="en-US" sz="14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$ export OPENCR_PORT=/dev/ttyACM0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Calibri"/>
                <a:buNone/>
              </a:pPr>
              <a:r>
                <a:rPr b="0" i="0" lang="en-US" sz="14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$ export OPENCR_MODEL=waffle_pi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Calibri"/>
                <a:buNone/>
              </a:pPr>
              <a:r>
                <a:rPr b="0" i="0" lang="en-US" sz="14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$ rm -rf ./opencr_update.tar.bz2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Calibri"/>
                <a:buNone/>
              </a:pPr>
              <a:r>
                <a:rPr b="0" i="0" lang="en-US" sz="14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$ wget 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Calibri"/>
                <a:buNone/>
              </a:pPr>
              <a:r>
                <a:rPr b="0" i="0" lang="en-US" sz="14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https://github.com/ROBOTIS-GIT/OpenCR-Binaries/raw/master/turtlebot3/ROS1/latest/opencr_update.tar.bz2 &amp;&amp; tar -xvf opencr_update.tar.bz2 &amp;&amp; cd ./opencr_update &amp;&amp; ./update.sh $OPENCR_PORT $OPENCR_MODEL.opencr &amp;&amp; cd ..</a:t>
              </a:r>
              <a:endParaRPr/>
            </a:p>
          </p:txBody>
        </p: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33"/>
          <p:cNvSpPr txBox="1"/>
          <p:nvPr>
            <p:ph type="title"/>
          </p:nvPr>
        </p:nvSpPr>
        <p:spPr>
          <a:xfrm>
            <a:off x="681038" y="365128"/>
            <a:ext cx="8543925" cy="7224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- OpenCR Setup</a:t>
            </a:r>
            <a:endParaRPr/>
          </a:p>
        </p:txBody>
      </p:sp>
      <p:sp>
        <p:nvSpPr>
          <p:cNvPr id="398" name="Google Shape;398;p33"/>
          <p:cNvSpPr txBox="1"/>
          <p:nvPr>
            <p:ph idx="1" type="body"/>
          </p:nvPr>
        </p:nvSpPr>
        <p:spPr>
          <a:xfrm>
            <a:off x="681038" y="1255271"/>
            <a:ext cx="8543925" cy="49216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&lt; fail to open port 1:/dev/tty&gt;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 다운로드 확인하기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-  Remote PC와 라즈베리파이를 직접 연결해서  아래     명령어들을 실행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* 디렉토리 찾아가기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399" name="Google Shape;399;p33"/>
          <p:cNvSpPr txBox="1"/>
          <p:nvPr>
            <p:ph idx="10" type="dt"/>
          </p:nvPr>
        </p:nvSpPr>
        <p:spPr>
          <a:xfrm>
            <a:off x="681038" y="6356352"/>
            <a:ext cx="11624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2019-07-23</a:t>
            </a:r>
            <a:endParaRPr/>
          </a:p>
        </p:txBody>
      </p:sp>
      <p:sp>
        <p:nvSpPr>
          <p:cNvPr id="400" name="Google Shape;400;p33"/>
          <p:cNvSpPr txBox="1"/>
          <p:nvPr>
            <p:ph idx="11" type="ftr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발표 주제 수정</a:t>
            </a:r>
            <a:endParaRPr/>
          </a:p>
        </p:txBody>
      </p:sp>
      <p:sp>
        <p:nvSpPr>
          <p:cNvPr id="401" name="Google Shape;401;p33"/>
          <p:cNvSpPr txBox="1"/>
          <p:nvPr>
            <p:ph idx="12" type="sldNum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02" name="Google Shape;402;p33"/>
          <p:cNvSpPr/>
          <p:nvPr/>
        </p:nvSpPr>
        <p:spPr>
          <a:xfrm>
            <a:off x="829570" y="2374737"/>
            <a:ext cx="5592885" cy="586154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3" name="Google Shape;403;p33"/>
          <p:cNvSpPr txBox="1"/>
          <p:nvPr/>
        </p:nvSpPr>
        <p:spPr>
          <a:xfrm>
            <a:off x="1155211" y="2408684"/>
            <a:ext cx="1349880" cy="5135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$ ls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$ ls _/dev/ttyA*</a:t>
            </a:r>
            <a:endParaRPr/>
          </a:p>
        </p:txBody>
      </p:sp>
      <p:pic>
        <p:nvPicPr>
          <p:cNvPr id="404" name="Google Shape;404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9541" y="4447772"/>
            <a:ext cx="7470979" cy="8368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34"/>
          <p:cNvSpPr txBox="1"/>
          <p:nvPr>
            <p:ph type="title"/>
          </p:nvPr>
        </p:nvSpPr>
        <p:spPr>
          <a:xfrm>
            <a:off x="681038" y="365128"/>
            <a:ext cx="8543925" cy="7224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- OpenCR Setup</a:t>
            </a:r>
            <a:endParaRPr/>
          </a:p>
        </p:txBody>
      </p:sp>
      <p:sp>
        <p:nvSpPr>
          <p:cNvPr id="410" name="Google Shape;410;p34"/>
          <p:cNvSpPr txBox="1"/>
          <p:nvPr>
            <p:ph idx="1" type="body"/>
          </p:nvPr>
        </p:nvSpPr>
        <p:spPr>
          <a:xfrm>
            <a:off x="681038" y="1255271"/>
            <a:ext cx="8543925" cy="49216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-  ttyACM0 가 보이지 않아 펌웨어 업그레이드가 실패할 경우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- 보드 상에 리셋버튼을 눌러 두 가지다 올라오는지 확인할 것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336550" lvl="0" marL="51435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411" name="Google Shape;411;p34"/>
          <p:cNvSpPr txBox="1"/>
          <p:nvPr>
            <p:ph idx="10" type="dt"/>
          </p:nvPr>
        </p:nvSpPr>
        <p:spPr>
          <a:xfrm>
            <a:off x="681038" y="6356352"/>
            <a:ext cx="11624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2019-07-23</a:t>
            </a:r>
            <a:endParaRPr/>
          </a:p>
        </p:txBody>
      </p:sp>
      <p:sp>
        <p:nvSpPr>
          <p:cNvPr id="412" name="Google Shape;412;p34"/>
          <p:cNvSpPr txBox="1"/>
          <p:nvPr>
            <p:ph idx="11" type="ftr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발표 주제 수정</a:t>
            </a:r>
            <a:endParaRPr/>
          </a:p>
        </p:txBody>
      </p:sp>
      <p:sp>
        <p:nvSpPr>
          <p:cNvPr id="413" name="Google Shape;413;p34"/>
          <p:cNvSpPr txBox="1"/>
          <p:nvPr>
            <p:ph idx="12" type="sldNum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14" name="Google Shape;414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512" y="2230751"/>
            <a:ext cx="5632362" cy="2095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4740" y="5477067"/>
            <a:ext cx="5230373" cy="6730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35"/>
          <p:cNvSpPr txBox="1"/>
          <p:nvPr>
            <p:ph type="title"/>
          </p:nvPr>
        </p:nvSpPr>
        <p:spPr>
          <a:xfrm>
            <a:off x="681038" y="365128"/>
            <a:ext cx="8543925" cy="7224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- OpenCR Setup</a:t>
            </a:r>
            <a:endParaRPr/>
          </a:p>
        </p:txBody>
      </p:sp>
      <p:sp>
        <p:nvSpPr>
          <p:cNvPr id="421" name="Google Shape;421;p35"/>
          <p:cNvSpPr txBox="1"/>
          <p:nvPr>
            <p:ph idx="12" type="sldNum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22" name="Google Shape;422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6325" y="1895072"/>
            <a:ext cx="8820088" cy="1533928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p35"/>
          <p:cNvSpPr txBox="1"/>
          <p:nvPr/>
        </p:nvSpPr>
        <p:spPr>
          <a:xfrm>
            <a:off x="-1742994" y="5973072"/>
            <a:ext cx="1351671" cy="3660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-실행결과- </a:t>
            </a:r>
            <a:endParaRPr/>
          </a:p>
        </p:txBody>
      </p:sp>
      <p:sp>
        <p:nvSpPr>
          <p:cNvPr id="424" name="Google Shape;424;p35"/>
          <p:cNvSpPr txBox="1"/>
          <p:nvPr/>
        </p:nvSpPr>
        <p:spPr>
          <a:xfrm>
            <a:off x="683032" y="1283839"/>
            <a:ext cx="3726001" cy="3651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그리고 나서 업데이트 명령을 실행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36"/>
          <p:cNvSpPr txBox="1"/>
          <p:nvPr>
            <p:ph type="title"/>
          </p:nvPr>
        </p:nvSpPr>
        <p:spPr>
          <a:xfrm>
            <a:off x="681038" y="365128"/>
            <a:ext cx="8543925" cy="7224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- OpenCR Setup</a:t>
            </a:r>
            <a:endParaRPr/>
          </a:p>
        </p:txBody>
      </p:sp>
      <p:sp>
        <p:nvSpPr>
          <p:cNvPr id="430" name="Google Shape;430;p36"/>
          <p:cNvSpPr txBox="1"/>
          <p:nvPr>
            <p:ph idx="1" type="body"/>
          </p:nvPr>
        </p:nvSpPr>
        <p:spPr>
          <a:xfrm>
            <a:off x="681038" y="1255271"/>
            <a:ext cx="8543925" cy="49216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- 실행결과-</a:t>
            </a:r>
            <a:endParaRPr/>
          </a:p>
        </p:txBody>
      </p:sp>
      <p:sp>
        <p:nvSpPr>
          <p:cNvPr id="431" name="Google Shape;431;p36"/>
          <p:cNvSpPr txBox="1"/>
          <p:nvPr>
            <p:ph idx="12" type="sldNum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32" name="Google Shape;432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4682" y="1715304"/>
            <a:ext cx="7400612" cy="4145210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p36"/>
          <p:cNvSpPr txBox="1"/>
          <p:nvPr/>
        </p:nvSpPr>
        <p:spPr>
          <a:xfrm>
            <a:off x="797006" y="5989352"/>
            <a:ext cx="4916870" cy="638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마지막 jump_to_fw 가 나오면 성공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37"/>
          <p:cNvSpPr txBox="1"/>
          <p:nvPr>
            <p:ph type="title"/>
          </p:nvPr>
        </p:nvSpPr>
        <p:spPr>
          <a:xfrm>
            <a:off x="681038" y="365128"/>
            <a:ext cx="8543925" cy="7224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- Arduino IDE</a:t>
            </a:r>
            <a:endParaRPr/>
          </a:p>
        </p:txBody>
      </p:sp>
      <p:sp>
        <p:nvSpPr>
          <p:cNvPr id="439" name="Google Shape;439;p37"/>
          <p:cNvSpPr txBox="1"/>
          <p:nvPr>
            <p:ph idx="1" type="body"/>
          </p:nvPr>
        </p:nvSpPr>
        <p:spPr>
          <a:xfrm>
            <a:off x="681037" y="1198766"/>
            <a:ext cx="8543925" cy="49216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3) Install Arduino IDE(Linux)-Ubuntu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 u="sng">
                <a:solidFill>
                  <a:schemeClr val="hlink"/>
                </a:solidFill>
                <a:hlinkClick r:id="rId3"/>
              </a:rPr>
              <a:t>https://www.arduino.cc/en/Main/Software</a:t>
            </a:r>
            <a:r>
              <a:rPr lang="en-US"/>
              <a:t> </a:t>
            </a:r>
            <a:endParaRPr/>
          </a:p>
        </p:txBody>
      </p:sp>
      <p:sp>
        <p:nvSpPr>
          <p:cNvPr id="440" name="Google Shape;440;p37"/>
          <p:cNvSpPr txBox="1"/>
          <p:nvPr>
            <p:ph idx="12" type="sldNum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41" name="Google Shape;441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8553" y="2310764"/>
            <a:ext cx="7319194" cy="3904079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37"/>
          <p:cNvSpPr txBox="1"/>
          <p:nvPr/>
        </p:nvSpPr>
        <p:spPr>
          <a:xfrm>
            <a:off x="428621" y="6193671"/>
            <a:ext cx="8258243" cy="5766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리눅스용(64비트)다운로드하여 /tools/arduino-1.버전 압축 해제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거기서 install.sh 수행</a:t>
            </a:r>
            <a:endParaRPr/>
          </a:p>
        </p:txBody>
      </p:sp>
      <p:sp>
        <p:nvSpPr>
          <p:cNvPr id="443" name="Google Shape;443;p37"/>
          <p:cNvSpPr txBox="1"/>
          <p:nvPr/>
        </p:nvSpPr>
        <p:spPr>
          <a:xfrm>
            <a:off x="6781316" y="1947781"/>
            <a:ext cx="243517" cy="3624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4" name="Google Shape;444;p37"/>
          <p:cNvSpPr txBox="1"/>
          <p:nvPr/>
        </p:nvSpPr>
        <p:spPr>
          <a:xfrm>
            <a:off x="6054832" y="1689476"/>
            <a:ext cx="2780558" cy="5755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-리눅스상 다운로드-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 우분투에서 인터넷창 실행 )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38"/>
          <p:cNvSpPr txBox="1"/>
          <p:nvPr>
            <p:ph type="title"/>
          </p:nvPr>
        </p:nvSpPr>
        <p:spPr>
          <a:xfrm>
            <a:off x="681038" y="365128"/>
            <a:ext cx="8543925" cy="7224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- Arduino IDE</a:t>
            </a:r>
            <a:endParaRPr/>
          </a:p>
        </p:txBody>
      </p:sp>
      <p:sp>
        <p:nvSpPr>
          <p:cNvPr id="450" name="Google Shape;450;p38"/>
          <p:cNvSpPr txBox="1"/>
          <p:nvPr>
            <p:ph idx="1" type="body"/>
          </p:nvPr>
        </p:nvSpPr>
        <p:spPr>
          <a:xfrm>
            <a:off x="681038" y="1255271"/>
            <a:ext cx="8543925" cy="49216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- Remote PC (ubuntu)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1) USB Port Settings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2) Compiler Settings</a:t>
            </a:r>
            <a:endParaRPr/>
          </a:p>
        </p:txBody>
      </p:sp>
      <p:sp>
        <p:nvSpPr>
          <p:cNvPr id="451" name="Google Shape;451;p38"/>
          <p:cNvSpPr txBox="1"/>
          <p:nvPr>
            <p:ph idx="10" type="dt"/>
          </p:nvPr>
        </p:nvSpPr>
        <p:spPr>
          <a:xfrm>
            <a:off x="681038" y="6356352"/>
            <a:ext cx="11624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2019-07-23</a:t>
            </a:r>
            <a:endParaRPr/>
          </a:p>
        </p:txBody>
      </p:sp>
      <p:sp>
        <p:nvSpPr>
          <p:cNvPr id="452" name="Google Shape;452;p38"/>
          <p:cNvSpPr txBox="1"/>
          <p:nvPr>
            <p:ph idx="11" type="ftr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발표 주제 수정</a:t>
            </a:r>
            <a:endParaRPr/>
          </a:p>
        </p:txBody>
      </p:sp>
      <p:sp>
        <p:nvSpPr>
          <p:cNvPr id="453" name="Google Shape;453;p38"/>
          <p:cNvSpPr txBox="1"/>
          <p:nvPr>
            <p:ph idx="12" type="sldNum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54" name="Google Shape;454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2255" y="2344331"/>
            <a:ext cx="9483744" cy="14156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55" name="Google Shape;455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0601" y="4562580"/>
            <a:ext cx="7935432" cy="8002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39"/>
          <p:cNvSpPr txBox="1"/>
          <p:nvPr>
            <p:ph type="title"/>
          </p:nvPr>
        </p:nvSpPr>
        <p:spPr>
          <a:xfrm>
            <a:off x="681038" y="365128"/>
            <a:ext cx="8543925" cy="7224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- Arduino IDE</a:t>
            </a:r>
            <a:endParaRPr/>
          </a:p>
        </p:txBody>
      </p:sp>
      <p:sp>
        <p:nvSpPr>
          <p:cNvPr id="461" name="Google Shape;461;p39"/>
          <p:cNvSpPr txBox="1"/>
          <p:nvPr>
            <p:ph idx="10" type="dt"/>
          </p:nvPr>
        </p:nvSpPr>
        <p:spPr>
          <a:xfrm>
            <a:off x="681038" y="6356352"/>
            <a:ext cx="11624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2019-07-23</a:t>
            </a:r>
            <a:endParaRPr/>
          </a:p>
        </p:txBody>
      </p:sp>
      <p:sp>
        <p:nvSpPr>
          <p:cNvPr id="462" name="Google Shape;462;p39"/>
          <p:cNvSpPr txBox="1"/>
          <p:nvPr>
            <p:ph idx="11" type="ftr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발표 주제 수정</a:t>
            </a:r>
            <a:endParaRPr/>
          </a:p>
        </p:txBody>
      </p:sp>
      <p:sp>
        <p:nvSpPr>
          <p:cNvPr id="463" name="Google Shape;463;p39"/>
          <p:cNvSpPr txBox="1"/>
          <p:nvPr>
            <p:ph idx="12" type="sldNum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64" name="Google Shape;464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3583" y="2088654"/>
            <a:ext cx="6846288" cy="1041572"/>
          </a:xfrm>
          <a:prstGeom prst="rect">
            <a:avLst/>
          </a:prstGeom>
          <a:noFill/>
          <a:ln>
            <a:noFill/>
          </a:ln>
        </p:spPr>
      </p:pic>
      <p:pic>
        <p:nvPicPr>
          <p:cNvPr id="465" name="Google Shape;465;p39"/>
          <p:cNvPicPr preferRelativeResize="0"/>
          <p:nvPr>
            <p:ph idx="1" type="body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3889" y="1246408"/>
            <a:ext cx="7039957" cy="1000264"/>
          </a:xfrm>
          <a:prstGeom prst="rect">
            <a:avLst/>
          </a:prstGeom>
          <a:noFill/>
          <a:ln>
            <a:noFill/>
          </a:ln>
        </p:spPr>
      </p:pic>
      <p:pic>
        <p:nvPicPr>
          <p:cNvPr id="466" name="Google Shape;466;p3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95833" y="3032064"/>
            <a:ext cx="7063292" cy="36371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4"/>
          <p:cNvSpPr txBox="1"/>
          <p:nvPr>
            <p:ph type="title"/>
          </p:nvPr>
        </p:nvSpPr>
        <p:spPr>
          <a:xfrm>
            <a:off x="681038" y="365128"/>
            <a:ext cx="8543925" cy="7224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목차</a:t>
            </a:r>
            <a:endParaRPr/>
          </a:p>
        </p:txBody>
      </p:sp>
      <p:sp>
        <p:nvSpPr>
          <p:cNvPr id="111" name="Google Shape;111;p4"/>
          <p:cNvSpPr txBox="1"/>
          <p:nvPr>
            <p:ph idx="1" type="body"/>
          </p:nvPr>
        </p:nvSpPr>
        <p:spPr>
          <a:xfrm>
            <a:off x="681038" y="1255271"/>
            <a:ext cx="8543925" cy="52089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4. SLAM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    - Run SLAM Nodes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    - Run Teleoperation Node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    - Save Map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5. Navigation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    - Run Navigation Nodes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    - Estimate Initial Pose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    - Send Navigation Goal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6. Simulation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    - Gazebo</a:t>
            </a:r>
            <a:endParaRPr/>
          </a:p>
          <a:p>
            <a:pPr indent="-336550" lvl="0" marL="5143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112" name="Google Shape;112;p4"/>
          <p:cNvSpPr txBox="1"/>
          <p:nvPr>
            <p:ph idx="12" type="sldNum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40"/>
          <p:cNvSpPr txBox="1"/>
          <p:nvPr>
            <p:ph type="title"/>
          </p:nvPr>
        </p:nvSpPr>
        <p:spPr>
          <a:xfrm>
            <a:off x="681038" y="365128"/>
            <a:ext cx="8543925" cy="7224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- Arduino IDE</a:t>
            </a:r>
            <a:endParaRPr/>
          </a:p>
        </p:txBody>
      </p:sp>
      <p:sp>
        <p:nvSpPr>
          <p:cNvPr id="472" name="Google Shape;472;p40"/>
          <p:cNvSpPr txBox="1"/>
          <p:nvPr>
            <p:ph idx="12" type="sldNum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73" name="Google Shape;473;p40"/>
          <p:cNvPicPr preferRelativeResize="0"/>
          <p:nvPr/>
        </p:nvPicPr>
        <p:blipFill rotWithShape="1">
          <a:blip r:embed="rId3">
            <a:alphaModFix/>
          </a:blip>
          <a:srcRect b="22369" l="0" r="17600" t="0"/>
          <a:stretch/>
        </p:blipFill>
        <p:spPr>
          <a:xfrm>
            <a:off x="653834" y="1201147"/>
            <a:ext cx="8162441" cy="952440"/>
          </a:xfrm>
          <a:prstGeom prst="rect">
            <a:avLst/>
          </a:prstGeom>
          <a:noFill/>
          <a:ln>
            <a:noFill/>
          </a:ln>
        </p:spPr>
      </p:pic>
      <p:sp>
        <p:nvSpPr>
          <p:cNvPr id="474" name="Google Shape;474;p40"/>
          <p:cNvSpPr txBox="1"/>
          <p:nvPr/>
        </p:nvSpPr>
        <p:spPr>
          <a:xfrm>
            <a:off x="711145" y="2201081"/>
            <a:ext cx="4104695" cy="51890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4)Run Arduino IDE(Linux)</a:t>
            </a:r>
            <a:endParaRPr/>
          </a:p>
        </p:txBody>
      </p:sp>
      <p:pic>
        <p:nvPicPr>
          <p:cNvPr id="475" name="Google Shape;475;p40"/>
          <p:cNvPicPr preferRelativeResize="0"/>
          <p:nvPr/>
        </p:nvPicPr>
        <p:blipFill rotWithShape="1">
          <a:blip r:embed="rId4">
            <a:alphaModFix/>
          </a:blip>
          <a:srcRect b="-5780" l="0" r="10750" t="0"/>
          <a:stretch/>
        </p:blipFill>
        <p:spPr>
          <a:xfrm>
            <a:off x="651102" y="2645308"/>
            <a:ext cx="8111402" cy="886748"/>
          </a:xfrm>
          <a:prstGeom prst="rect">
            <a:avLst/>
          </a:prstGeom>
          <a:noFill/>
          <a:ln>
            <a:noFill/>
          </a:ln>
        </p:spPr>
      </p:pic>
      <p:sp>
        <p:nvSpPr>
          <p:cNvPr id="476" name="Google Shape;476;p40"/>
          <p:cNvSpPr txBox="1"/>
          <p:nvPr/>
        </p:nvSpPr>
        <p:spPr>
          <a:xfrm>
            <a:off x="1155107" y="4571192"/>
            <a:ext cx="241258" cy="3608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7" name="Google Shape;477;p40"/>
          <p:cNvSpPr txBox="1"/>
          <p:nvPr/>
        </p:nvSpPr>
        <p:spPr>
          <a:xfrm>
            <a:off x="945233" y="3812419"/>
            <a:ext cx="4054486" cy="12529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◆ 포트 먼저 맞춰주기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Tools  ➠Port ➠ (ttyACM0)</a:t>
            </a:r>
            <a:endParaRPr/>
          </a:p>
        </p:txBody>
      </p:sp>
      <p:pic>
        <p:nvPicPr>
          <p:cNvPr id="478" name="Google Shape;478;p40"/>
          <p:cNvPicPr preferRelativeResize="0"/>
          <p:nvPr/>
        </p:nvPicPr>
        <p:blipFill rotWithShape="1">
          <a:blip r:embed="rId5">
            <a:alphaModFix/>
          </a:blip>
          <a:srcRect b="45710" l="0" r="-429" t="0"/>
          <a:stretch/>
        </p:blipFill>
        <p:spPr>
          <a:xfrm>
            <a:off x="722869" y="3429000"/>
            <a:ext cx="5998640" cy="32255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41"/>
          <p:cNvSpPr txBox="1"/>
          <p:nvPr>
            <p:ph type="title"/>
          </p:nvPr>
        </p:nvSpPr>
        <p:spPr>
          <a:xfrm>
            <a:off x="681038" y="365128"/>
            <a:ext cx="8543925" cy="7224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- Arduino IDE</a:t>
            </a:r>
            <a:endParaRPr/>
          </a:p>
        </p:txBody>
      </p:sp>
      <p:sp>
        <p:nvSpPr>
          <p:cNvPr id="484" name="Google Shape;484;p41"/>
          <p:cNvSpPr txBox="1"/>
          <p:nvPr>
            <p:ph idx="1" type="body"/>
          </p:nvPr>
        </p:nvSpPr>
        <p:spPr>
          <a:xfrm>
            <a:off x="681037" y="1134190"/>
            <a:ext cx="8543925" cy="49216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◆ Preferences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 </a:t>
            </a:r>
            <a:r>
              <a:rPr lang="en-US" sz="2400"/>
              <a:t> </a:t>
            </a:r>
            <a:endParaRPr/>
          </a:p>
        </p:txBody>
      </p:sp>
      <p:sp>
        <p:nvSpPr>
          <p:cNvPr id="485" name="Google Shape;485;p41"/>
          <p:cNvSpPr txBox="1"/>
          <p:nvPr>
            <p:ph idx="12" type="sldNum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86" name="Google Shape;486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8412" y="2321256"/>
            <a:ext cx="6580322" cy="4536744"/>
          </a:xfrm>
          <a:prstGeom prst="rect">
            <a:avLst/>
          </a:prstGeom>
          <a:noFill/>
          <a:ln>
            <a:noFill/>
          </a:ln>
        </p:spPr>
      </p:pic>
      <p:sp>
        <p:nvSpPr>
          <p:cNvPr id="487" name="Google Shape;487;p41"/>
          <p:cNvSpPr txBox="1"/>
          <p:nvPr/>
        </p:nvSpPr>
        <p:spPr>
          <a:xfrm>
            <a:off x="799936" y="1641044"/>
            <a:ext cx="2058757" cy="3668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[File → Preferences]</a:t>
            </a:r>
            <a:endParaRPr/>
          </a:p>
        </p:txBody>
      </p:sp>
      <p:grpSp>
        <p:nvGrpSpPr>
          <p:cNvPr id="488" name="Google Shape;488;p41"/>
          <p:cNvGrpSpPr/>
          <p:nvPr/>
        </p:nvGrpSpPr>
        <p:grpSpPr>
          <a:xfrm>
            <a:off x="2850235" y="1624900"/>
            <a:ext cx="6941950" cy="645762"/>
            <a:chOff x="2850235" y="1624900"/>
            <a:chExt cx="6941950" cy="645762"/>
          </a:xfrm>
        </p:grpSpPr>
        <p:sp>
          <p:nvSpPr>
            <p:cNvPr id="489" name="Google Shape;489;p41"/>
            <p:cNvSpPr/>
            <p:nvPr/>
          </p:nvSpPr>
          <p:spPr>
            <a:xfrm>
              <a:off x="2850235" y="1624900"/>
              <a:ext cx="6941950" cy="645762"/>
            </a:xfrm>
            <a:prstGeom prst="roundRect">
              <a:avLst>
                <a:gd fmla="val 16667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0" name="Google Shape;490;p41"/>
            <p:cNvSpPr txBox="1"/>
            <p:nvPr/>
          </p:nvSpPr>
          <p:spPr>
            <a:xfrm>
              <a:off x="2906738" y="1673331"/>
              <a:ext cx="6833527" cy="5176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4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https://raw.githubusercontent.com/ROBOTIS-GIT/OpenCR/master/arduino/opencr_release/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4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package_opencr_index.json</a:t>
              </a:r>
              <a:endParaRPr/>
            </a:p>
          </p:txBody>
        </p:sp>
      </p:grpSp>
      <p:sp>
        <p:nvSpPr>
          <p:cNvPr id="491" name="Google Shape;491;p41"/>
          <p:cNvSpPr/>
          <p:nvPr/>
        </p:nvSpPr>
        <p:spPr>
          <a:xfrm flipH="1" rot="-5400000">
            <a:off x="5514005" y="3836636"/>
            <a:ext cx="3672777" cy="460106"/>
          </a:xfrm>
          <a:prstGeom prst="bentUpArrow">
            <a:avLst>
              <a:gd fmla="val 25000" name="adj1"/>
              <a:gd fmla="val 25000" name="adj2"/>
              <a:gd fmla="val 25000" name="adj3"/>
            </a:avLst>
          </a:prstGeom>
          <a:solidFill>
            <a:srgbClr val="80008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2" name="Google Shape;492;p41"/>
          <p:cNvSpPr txBox="1"/>
          <p:nvPr/>
        </p:nvSpPr>
        <p:spPr>
          <a:xfrm>
            <a:off x="7669236" y="3429000"/>
            <a:ext cx="2400366" cy="3600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[URLs copy and paste]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42"/>
          <p:cNvSpPr txBox="1"/>
          <p:nvPr>
            <p:ph type="title"/>
          </p:nvPr>
        </p:nvSpPr>
        <p:spPr>
          <a:xfrm>
            <a:off x="681038" y="365128"/>
            <a:ext cx="8543925" cy="7224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- Arduino IDE</a:t>
            </a:r>
            <a:endParaRPr/>
          </a:p>
        </p:txBody>
      </p:sp>
      <p:sp>
        <p:nvSpPr>
          <p:cNvPr id="498" name="Google Shape;498;p42"/>
          <p:cNvSpPr txBox="1"/>
          <p:nvPr>
            <p:ph idx="1" type="body"/>
          </p:nvPr>
        </p:nvSpPr>
        <p:spPr>
          <a:xfrm>
            <a:off x="681037" y="1118046"/>
            <a:ext cx="8543925" cy="49216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◆ Install the OpenCR package via Boards Manager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  <a:p>
            <a:pPr indent="-336550" lvl="0" marL="51435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336550" lvl="0" marL="51435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499" name="Google Shape;499;p42"/>
          <p:cNvSpPr txBox="1"/>
          <p:nvPr>
            <p:ph idx="12" type="sldNum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00" name="Google Shape;500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7714" y="1820834"/>
            <a:ext cx="5888684" cy="4746573"/>
          </a:xfrm>
          <a:prstGeom prst="rect">
            <a:avLst/>
          </a:prstGeom>
          <a:noFill/>
          <a:ln>
            <a:noFill/>
          </a:ln>
        </p:spPr>
      </p:pic>
      <p:sp>
        <p:nvSpPr>
          <p:cNvPr id="501" name="Google Shape;501;p42"/>
          <p:cNvSpPr txBox="1"/>
          <p:nvPr/>
        </p:nvSpPr>
        <p:spPr>
          <a:xfrm>
            <a:off x="5296061" y="1907421"/>
            <a:ext cx="4019939" cy="3671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[Click Tools → Board → Boards Manager.]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43"/>
          <p:cNvSpPr txBox="1"/>
          <p:nvPr>
            <p:ph type="title"/>
          </p:nvPr>
        </p:nvSpPr>
        <p:spPr>
          <a:xfrm>
            <a:off x="681038" y="365128"/>
            <a:ext cx="8543925" cy="7224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- Arduino IDE</a:t>
            </a:r>
            <a:endParaRPr/>
          </a:p>
        </p:txBody>
      </p:sp>
      <p:pic>
        <p:nvPicPr>
          <p:cNvPr id="507" name="Google Shape;507;p43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4561" y="1430697"/>
            <a:ext cx="7905296" cy="4496398"/>
          </a:xfrm>
          <a:prstGeom prst="rect">
            <a:avLst/>
          </a:prstGeom>
          <a:noFill/>
          <a:ln>
            <a:noFill/>
          </a:ln>
        </p:spPr>
      </p:pic>
      <p:sp>
        <p:nvSpPr>
          <p:cNvPr id="508" name="Google Shape;508;p43"/>
          <p:cNvSpPr txBox="1"/>
          <p:nvPr>
            <p:ph idx="12" type="sldNum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09" name="Google Shape;509;p43"/>
          <p:cNvSpPr txBox="1"/>
          <p:nvPr/>
        </p:nvSpPr>
        <p:spPr>
          <a:xfrm>
            <a:off x="711145" y="1156722"/>
            <a:ext cx="1094795" cy="3653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 Install ]  </a:t>
            </a:r>
            <a:endParaRPr/>
          </a:p>
        </p:txBody>
      </p:sp>
      <p:sp>
        <p:nvSpPr>
          <p:cNvPr id="510" name="Google Shape;510;p43"/>
          <p:cNvSpPr/>
          <p:nvPr/>
        </p:nvSpPr>
        <p:spPr>
          <a:xfrm flipH="1" rot="-5400000">
            <a:off x="8233832" y="5016502"/>
            <a:ext cx="350064" cy="496602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9933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1" name="Google Shape;511;p43"/>
          <p:cNvSpPr txBox="1"/>
          <p:nvPr/>
        </p:nvSpPr>
        <p:spPr>
          <a:xfrm>
            <a:off x="8718225" y="5069417"/>
            <a:ext cx="618164" cy="3674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Click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44"/>
          <p:cNvSpPr txBox="1"/>
          <p:nvPr>
            <p:ph type="title"/>
          </p:nvPr>
        </p:nvSpPr>
        <p:spPr>
          <a:xfrm>
            <a:off x="681038" y="365128"/>
            <a:ext cx="8543925" cy="7224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- Arduino IDE</a:t>
            </a:r>
            <a:endParaRPr/>
          </a:p>
        </p:txBody>
      </p:sp>
      <p:pic>
        <p:nvPicPr>
          <p:cNvPr id="517" name="Google Shape;517;p44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1037" y="1320822"/>
            <a:ext cx="8543925" cy="4888280"/>
          </a:xfrm>
          <a:prstGeom prst="rect">
            <a:avLst/>
          </a:prstGeom>
          <a:noFill/>
          <a:ln>
            <a:noFill/>
          </a:ln>
        </p:spPr>
      </p:pic>
      <p:sp>
        <p:nvSpPr>
          <p:cNvPr id="518" name="Google Shape;518;p44"/>
          <p:cNvSpPr txBox="1"/>
          <p:nvPr>
            <p:ph idx="12" type="sldNum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19" name="Google Shape;519;p44"/>
          <p:cNvSpPr/>
          <p:nvPr/>
        </p:nvSpPr>
        <p:spPr>
          <a:xfrm>
            <a:off x="2872967" y="4483263"/>
            <a:ext cx="691987" cy="236089"/>
          </a:xfrm>
          <a:prstGeom prst="round2DiagRect">
            <a:avLst>
              <a:gd fmla="val 16667" name="adj1"/>
              <a:gd fmla="val 0" name="adj2"/>
            </a:avLst>
          </a:prstGeom>
          <a:noFill/>
          <a:ln cap="flat" cmpd="sng" w="12700">
            <a:solidFill>
              <a:srgbClr val="FF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45"/>
          <p:cNvSpPr txBox="1"/>
          <p:nvPr>
            <p:ph type="title"/>
          </p:nvPr>
        </p:nvSpPr>
        <p:spPr>
          <a:xfrm>
            <a:off x="681038" y="365128"/>
            <a:ext cx="8543925" cy="7224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- Arduino IDE</a:t>
            </a:r>
            <a:endParaRPr/>
          </a:p>
        </p:txBody>
      </p:sp>
      <p:sp>
        <p:nvSpPr>
          <p:cNvPr id="525" name="Google Shape;525;p45"/>
          <p:cNvSpPr txBox="1"/>
          <p:nvPr>
            <p:ph idx="1" type="body"/>
          </p:nvPr>
        </p:nvSpPr>
        <p:spPr>
          <a:xfrm>
            <a:off x="681037" y="1084309"/>
            <a:ext cx="8543925" cy="49216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/>
              <a:t>[OpenCR 보드가 Tools → Board 목록에 있는지 확인]</a:t>
            </a:r>
            <a:endParaRPr/>
          </a:p>
        </p:txBody>
      </p:sp>
      <p:sp>
        <p:nvSpPr>
          <p:cNvPr id="526" name="Google Shape;526;p45"/>
          <p:cNvSpPr txBox="1"/>
          <p:nvPr>
            <p:ph idx="12" type="sldNum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27" name="Google Shape;527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9052" y="1603783"/>
            <a:ext cx="6883191" cy="5023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46"/>
          <p:cNvSpPr txBox="1"/>
          <p:nvPr>
            <p:ph type="title"/>
          </p:nvPr>
        </p:nvSpPr>
        <p:spPr>
          <a:xfrm>
            <a:off x="681038" y="365128"/>
            <a:ext cx="8543925" cy="7224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- Arduino IDE</a:t>
            </a:r>
            <a:endParaRPr/>
          </a:p>
        </p:txBody>
      </p:sp>
      <p:pic>
        <p:nvPicPr>
          <p:cNvPr id="533" name="Google Shape;533;p46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1037" y="2151456"/>
            <a:ext cx="8543925" cy="1989578"/>
          </a:xfrm>
          <a:prstGeom prst="rect">
            <a:avLst/>
          </a:prstGeom>
          <a:noFill/>
          <a:ln>
            <a:noFill/>
          </a:ln>
        </p:spPr>
      </p:pic>
      <p:sp>
        <p:nvSpPr>
          <p:cNvPr id="534" name="Google Shape;534;p46"/>
          <p:cNvSpPr txBox="1"/>
          <p:nvPr>
            <p:ph idx="12" type="sldNum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35" name="Google Shape;535;p46"/>
          <p:cNvSpPr txBox="1"/>
          <p:nvPr/>
        </p:nvSpPr>
        <p:spPr>
          <a:xfrm>
            <a:off x="743031" y="1309256"/>
            <a:ext cx="7923335" cy="4509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[OpenCR 보드가 Tools → Board 목록에 있는지 확인]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47"/>
          <p:cNvSpPr txBox="1"/>
          <p:nvPr>
            <p:ph type="title"/>
          </p:nvPr>
        </p:nvSpPr>
        <p:spPr>
          <a:xfrm>
            <a:off x="681038" y="365128"/>
            <a:ext cx="8543925" cy="7224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- Arduino IDE</a:t>
            </a:r>
            <a:endParaRPr/>
          </a:p>
        </p:txBody>
      </p:sp>
      <p:sp>
        <p:nvSpPr>
          <p:cNvPr id="541" name="Google Shape;541;p47"/>
          <p:cNvSpPr txBox="1"/>
          <p:nvPr>
            <p:ph idx="1" type="body"/>
          </p:nvPr>
        </p:nvSpPr>
        <p:spPr>
          <a:xfrm>
            <a:off x="681037" y="1149437"/>
            <a:ext cx="8543925" cy="49216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◆ Port setting   [</a:t>
            </a:r>
            <a:r>
              <a:rPr lang="en-US">
                <a:solidFill>
                  <a:schemeClr val="dk1"/>
                </a:solidFill>
              </a:rPr>
              <a:t> Tools  ➠Port : ttyACM0 ]</a:t>
            </a:r>
            <a:endParaRPr/>
          </a:p>
        </p:txBody>
      </p:sp>
      <p:sp>
        <p:nvSpPr>
          <p:cNvPr id="542" name="Google Shape;542;p47"/>
          <p:cNvSpPr txBox="1"/>
          <p:nvPr>
            <p:ph idx="12" type="sldNum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43" name="Google Shape;543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7981" y="1695587"/>
            <a:ext cx="8101212" cy="42646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48"/>
          <p:cNvSpPr txBox="1"/>
          <p:nvPr>
            <p:ph type="title"/>
          </p:nvPr>
        </p:nvSpPr>
        <p:spPr>
          <a:xfrm>
            <a:off x="681038" y="365128"/>
            <a:ext cx="8543925" cy="7224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- Arduino IDE</a:t>
            </a:r>
            <a:endParaRPr/>
          </a:p>
        </p:txBody>
      </p:sp>
      <p:sp>
        <p:nvSpPr>
          <p:cNvPr id="549" name="Google Shape;549;p48"/>
          <p:cNvSpPr txBox="1"/>
          <p:nvPr>
            <p:ph idx="12" type="sldNum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50" name="Google Shape;550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30561" y="1590017"/>
            <a:ext cx="7636322" cy="5175592"/>
          </a:xfrm>
          <a:prstGeom prst="rect">
            <a:avLst/>
          </a:prstGeom>
          <a:noFill/>
          <a:ln>
            <a:noFill/>
          </a:ln>
        </p:spPr>
      </p:pic>
      <p:sp>
        <p:nvSpPr>
          <p:cNvPr id="551" name="Google Shape;551;p48"/>
          <p:cNvSpPr txBox="1"/>
          <p:nvPr/>
        </p:nvSpPr>
        <p:spPr>
          <a:xfrm>
            <a:off x="710467" y="1173015"/>
            <a:ext cx="9095644" cy="444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5)File&gt; examples &gt; Turtlebot3 &gt; ( burger or waffle ) &gt; turtlebot3_core</a:t>
            </a: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49"/>
          <p:cNvSpPr txBox="1"/>
          <p:nvPr>
            <p:ph type="title"/>
          </p:nvPr>
        </p:nvSpPr>
        <p:spPr>
          <a:xfrm>
            <a:off x="681038" y="365128"/>
            <a:ext cx="8543925" cy="7224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- Arduino IDE</a:t>
            </a:r>
            <a:endParaRPr/>
          </a:p>
        </p:txBody>
      </p:sp>
      <p:pic>
        <p:nvPicPr>
          <p:cNvPr id="557" name="Google Shape;557;p49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1037" y="1226986"/>
            <a:ext cx="8543925" cy="3767456"/>
          </a:xfrm>
          <a:prstGeom prst="rect">
            <a:avLst/>
          </a:prstGeom>
          <a:noFill/>
          <a:ln>
            <a:noFill/>
          </a:ln>
        </p:spPr>
      </p:pic>
      <p:sp>
        <p:nvSpPr>
          <p:cNvPr id="558" name="Google Shape;558;p49"/>
          <p:cNvSpPr txBox="1"/>
          <p:nvPr>
            <p:ph idx="12" type="sldNum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5"/>
          <p:cNvSpPr txBox="1"/>
          <p:nvPr>
            <p:ph type="title"/>
          </p:nvPr>
        </p:nvSpPr>
        <p:spPr>
          <a:xfrm>
            <a:off x="681038" y="365128"/>
            <a:ext cx="8543925" cy="7224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목차</a:t>
            </a:r>
            <a:endParaRPr/>
          </a:p>
        </p:txBody>
      </p:sp>
      <p:sp>
        <p:nvSpPr>
          <p:cNvPr id="118" name="Google Shape;118;p5"/>
          <p:cNvSpPr txBox="1"/>
          <p:nvPr>
            <p:ph idx="1" type="body"/>
          </p:nvPr>
        </p:nvSpPr>
        <p:spPr>
          <a:xfrm>
            <a:off x="681038" y="1255271"/>
            <a:ext cx="8543925" cy="49216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7.  ROS2</a:t>
            </a:r>
            <a:endParaRPr/>
          </a:p>
        </p:txBody>
      </p:sp>
      <p:sp>
        <p:nvSpPr>
          <p:cNvPr id="119" name="Google Shape;119;p5"/>
          <p:cNvSpPr txBox="1"/>
          <p:nvPr>
            <p:ph idx="10" type="dt"/>
          </p:nvPr>
        </p:nvSpPr>
        <p:spPr>
          <a:xfrm>
            <a:off x="681038" y="6356352"/>
            <a:ext cx="11624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2019-07-23</a:t>
            </a:r>
            <a:endParaRPr/>
          </a:p>
        </p:txBody>
      </p:sp>
      <p:sp>
        <p:nvSpPr>
          <p:cNvPr id="120" name="Google Shape;120;p5"/>
          <p:cNvSpPr txBox="1"/>
          <p:nvPr>
            <p:ph idx="11" type="ftr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발표 주제 수정</a:t>
            </a:r>
            <a:endParaRPr/>
          </a:p>
        </p:txBody>
      </p:sp>
      <p:sp>
        <p:nvSpPr>
          <p:cNvPr id="121" name="Google Shape;121;p5"/>
          <p:cNvSpPr txBox="1"/>
          <p:nvPr>
            <p:ph idx="12" type="sldNum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50"/>
          <p:cNvSpPr txBox="1"/>
          <p:nvPr>
            <p:ph type="title"/>
          </p:nvPr>
        </p:nvSpPr>
        <p:spPr>
          <a:xfrm>
            <a:off x="681038" y="365128"/>
            <a:ext cx="8543925" cy="7224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- Arduino IDE</a:t>
            </a:r>
            <a:endParaRPr/>
          </a:p>
        </p:txBody>
      </p:sp>
      <p:sp>
        <p:nvSpPr>
          <p:cNvPr id="564" name="Google Shape;564;p50"/>
          <p:cNvSpPr txBox="1"/>
          <p:nvPr>
            <p:ph idx="12" type="sldNum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65" name="Google Shape;565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78972" y="1150708"/>
            <a:ext cx="5489878" cy="5605262"/>
          </a:xfrm>
          <a:prstGeom prst="rect">
            <a:avLst/>
          </a:prstGeom>
          <a:noFill/>
          <a:ln>
            <a:noFill/>
          </a:ln>
        </p:spPr>
      </p:pic>
      <p:sp>
        <p:nvSpPr>
          <p:cNvPr id="566" name="Google Shape;566;p50"/>
          <p:cNvSpPr txBox="1"/>
          <p:nvPr/>
        </p:nvSpPr>
        <p:spPr>
          <a:xfrm>
            <a:off x="307543" y="1293946"/>
            <a:ext cx="3570487" cy="4472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6) OpenCR 펌웨어 업로드</a:t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51"/>
          <p:cNvSpPr txBox="1"/>
          <p:nvPr>
            <p:ph type="title"/>
          </p:nvPr>
        </p:nvSpPr>
        <p:spPr>
          <a:xfrm>
            <a:off x="681038" y="365128"/>
            <a:ext cx="8543925" cy="7224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- Arduino IDE</a:t>
            </a:r>
            <a:endParaRPr/>
          </a:p>
        </p:txBody>
      </p:sp>
      <p:pic>
        <p:nvPicPr>
          <p:cNvPr id="572" name="Google Shape;572;p51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1140" y="1933322"/>
            <a:ext cx="7960836" cy="4612982"/>
          </a:xfrm>
          <a:prstGeom prst="rect">
            <a:avLst/>
          </a:prstGeom>
          <a:noFill/>
          <a:ln>
            <a:noFill/>
          </a:ln>
        </p:spPr>
      </p:pic>
      <p:sp>
        <p:nvSpPr>
          <p:cNvPr id="573" name="Google Shape;573;p51"/>
          <p:cNvSpPr txBox="1"/>
          <p:nvPr>
            <p:ph idx="12" type="sldNum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74" name="Google Shape;574;p51"/>
          <p:cNvSpPr txBox="1"/>
          <p:nvPr/>
        </p:nvSpPr>
        <p:spPr>
          <a:xfrm>
            <a:off x="767649" y="1261658"/>
            <a:ext cx="5486465" cy="4509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7) 업로드 성공 확인(jump_to_fw 메시지)</a:t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52"/>
          <p:cNvSpPr txBox="1"/>
          <p:nvPr>
            <p:ph type="title"/>
          </p:nvPr>
        </p:nvSpPr>
        <p:spPr>
          <a:xfrm>
            <a:off x="681038" y="365128"/>
            <a:ext cx="8543925" cy="7224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- Arduino IDE</a:t>
            </a:r>
            <a:endParaRPr/>
          </a:p>
        </p:txBody>
      </p:sp>
      <p:sp>
        <p:nvSpPr>
          <p:cNvPr id="580" name="Google Shape;580;p52"/>
          <p:cNvSpPr txBox="1"/>
          <p:nvPr>
            <p:ph idx="1" type="body"/>
          </p:nvPr>
        </p:nvSpPr>
        <p:spPr>
          <a:xfrm>
            <a:off x="681038" y="1255271"/>
            <a:ext cx="8543925" cy="49216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 </a:t>
            </a:r>
            <a:r>
              <a:rPr lang="en-US" sz="2000"/>
              <a:t>-  업로드 성공하면 우분투 PC와 OpenCR을 분리 후  Turtlebot    테스트하기 </a:t>
            </a:r>
            <a:endParaRPr/>
          </a:p>
        </p:txBody>
      </p:sp>
      <p:sp>
        <p:nvSpPr>
          <p:cNvPr id="581" name="Google Shape;581;p52"/>
          <p:cNvSpPr txBox="1"/>
          <p:nvPr>
            <p:ph idx="12" type="sldNum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82" name="Google Shape;582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04533" y="1807777"/>
            <a:ext cx="7354727" cy="47470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53"/>
          <p:cNvSpPr txBox="1"/>
          <p:nvPr>
            <p:ph type="title"/>
          </p:nvPr>
        </p:nvSpPr>
        <p:spPr>
          <a:xfrm>
            <a:off x="681038" y="365128"/>
            <a:ext cx="8543925" cy="7224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- Arduino IDE</a:t>
            </a:r>
            <a:endParaRPr/>
          </a:p>
        </p:txBody>
      </p:sp>
      <p:sp>
        <p:nvSpPr>
          <p:cNvPr id="588" name="Google Shape;588;p53"/>
          <p:cNvSpPr txBox="1"/>
          <p:nvPr>
            <p:ph idx="1" type="body"/>
          </p:nvPr>
        </p:nvSpPr>
        <p:spPr>
          <a:xfrm>
            <a:off x="681038" y="1255271"/>
            <a:ext cx="8543925" cy="49216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1. Power LED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- TurtleBot3에 OpenCR 연결하고 전원 on. Power Led    불 켜졌는지 확인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2. Push SW1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- SW1 버튼을 수초간 눌러 로봇이 30센티 정도 움직임 확인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3. Push SW2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- SW2 버튼을 수초간 눌러 로봇이 180도 회전 확인</a:t>
            </a:r>
            <a:endParaRPr/>
          </a:p>
          <a:p>
            <a:pPr indent="-336550" lvl="0" marL="51435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336550" lvl="0" marL="51435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589" name="Google Shape;589;p53"/>
          <p:cNvSpPr txBox="1"/>
          <p:nvPr>
            <p:ph idx="12" type="sldNum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54"/>
          <p:cNvSpPr txBox="1"/>
          <p:nvPr>
            <p:ph type="title"/>
          </p:nvPr>
        </p:nvSpPr>
        <p:spPr>
          <a:xfrm>
            <a:off x="681038" y="365128"/>
            <a:ext cx="8543925" cy="7224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2. System Upgrade 및 Update</a:t>
            </a:r>
            <a:endParaRPr/>
          </a:p>
        </p:txBody>
      </p:sp>
      <p:sp>
        <p:nvSpPr>
          <p:cNvPr id="595" name="Google Shape;595;p54"/>
          <p:cNvSpPr txBox="1"/>
          <p:nvPr>
            <p:ph idx="1" type="body"/>
          </p:nvPr>
        </p:nvSpPr>
        <p:spPr>
          <a:xfrm>
            <a:off x="681038" y="1255271"/>
            <a:ext cx="8543925" cy="49216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[Ubuntu Terminal - </a:t>
            </a:r>
            <a:r>
              <a:rPr lang="en-US" sz="2400"/>
              <a:t>일주일에 한 번은 실행하기</a:t>
            </a:r>
            <a:r>
              <a:rPr lang="en-US"/>
              <a:t> ]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1. $ sudo apt update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2. $ sudo apt upgrada -y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3. $ sudo apt autoremove -y</a:t>
            </a:r>
            <a:endParaRPr/>
          </a:p>
        </p:txBody>
      </p:sp>
      <p:sp>
        <p:nvSpPr>
          <p:cNvPr id="596" name="Google Shape;596;p54"/>
          <p:cNvSpPr txBox="1"/>
          <p:nvPr>
            <p:ph idx="12" type="sldNum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55"/>
          <p:cNvSpPr txBox="1"/>
          <p:nvPr>
            <p:ph type="title"/>
          </p:nvPr>
        </p:nvSpPr>
        <p:spPr>
          <a:xfrm>
            <a:off x="681038" y="365128"/>
            <a:ext cx="8543925" cy="7224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2. Bringup</a:t>
            </a:r>
            <a:endParaRPr/>
          </a:p>
        </p:txBody>
      </p:sp>
      <p:sp>
        <p:nvSpPr>
          <p:cNvPr id="602" name="Google Shape;602;p55"/>
          <p:cNvSpPr txBox="1"/>
          <p:nvPr>
            <p:ph idx="1" type="body"/>
          </p:nvPr>
        </p:nvSpPr>
        <p:spPr>
          <a:xfrm>
            <a:off x="681038" y="1255271"/>
            <a:ext cx="8543925" cy="49216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14350" lvl="0" marL="5143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AutoNum type="arabicPeriod"/>
            </a:pPr>
            <a:r>
              <a:rPr lang="en-US"/>
              <a:t>Run roscore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603" name="Google Shape;603;p55"/>
          <p:cNvSpPr txBox="1"/>
          <p:nvPr>
            <p:ph idx="12" type="sldNum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04" name="Google Shape;604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3346" y="1811796"/>
            <a:ext cx="8270402" cy="79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" name="Google Shape;605;p55"/>
          <p:cNvPicPr preferRelativeResize="0"/>
          <p:nvPr/>
        </p:nvPicPr>
        <p:blipFill rotWithShape="1">
          <a:blip r:embed="rId4">
            <a:alphaModFix/>
          </a:blip>
          <a:srcRect b="16830" l="720" r="21730" t="14070"/>
          <a:stretch/>
        </p:blipFill>
        <p:spPr>
          <a:xfrm>
            <a:off x="866614" y="2676898"/>
            <a:ext cx="7002409" cy="38450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56"/>
          <p:cNvSpPr txBox="1"/>
          <p:nvPr>
            <p:ph type="title"/>
          </p:nvPr>
        </p:nvSpPr>
        <p:spPr>
          <a:xfrm>
            <a:off x="681038" y="365128"/>
            <a:ext cx="8543925" cy="7224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2. Bringup</a:t>
            </a:r>
            <a:endParaRPr/>
          </a:p>
        </p:txBody>
      </p:sp>
      <p:sp>
        <p:nvSpPr>
          <p:cNvPr id="611" name="Google Shape;611;p56"/>
          <p:cNvSpPr txBox="1"/>
          <p:nvPr>
            <p:ph idx="1" type="body"/>
          </p:nvPr>
        </p:nvSpPr>
        <p:spPr>
          <a:xfrm>
            <a:off x="471164" y="1255271"/>
            <a:ext cx="8753798" cy="49216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 2. TurtleBot3 불러오기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rPr lang="en-US" sz="2200"/>
              <a:t> - 터틀봇3 응용프로그램을 실행하기 위한  기본 패키지 가져오기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t/>
            </a:r>
            <a:endParaRPr sz="2200"/>
          </a:p>
        </p:txBody>
      </p:sp>
      <p:sp>
        <p:nvSpPr>
          <p:cNvPr id="612" name="Google Shape;612;p56"/>
          <p:cNvSpPr txBox="1"/>
          <p:nvPr>
            <p:ph idx="12" type="sldNum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13" name="Google Shape;613;p56"/>
          <p:cNvSpPr txBox="1"/>
          <p:nvPr/>
        </p:nvSpPr>
        <p:spPr>
          <a:xfrm>
            <a:off x="565846" y="2795344"/>
            <a:ext cx="7525785" cy="4984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◆ Ubuntu에서 Turtlebot 실행하기</a:t>
            </a:r>
            <a:endParaRPr/>
          </a:p>
        </p:txBody>
      </p:sp>
      <p:pic>
        <p:nvPicPr>
          <p:cNvPr id="614" name="Google Shape;614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4681" y="3655983"/>
            <a:ext cx="9151634" cy="22340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57"/>
          <p:cNvSpPr txBox="1"/>
          <p:nvPr>
            <p:ph type="title"/>
          </p:nvPr>
        </p:nvSpPr>
        <p:spPr>
          <a:xfrm>
            <a:off x="681038" y="365128"/>
            <a:ext cx="8543925" cy="7224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2. Bringup</a:t>
            </a:r>
            <a:endParaRPr/>
          </a:p>
        </p:txBody>
      </p:sp>
      <p:pic>
        <p:nvPicPr>
          <p:cNvPr id="620" name="Google Shape;620;p57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3593" y="2022114"/>
            <a:ext cx="6226358" cy="4725646"/>
          </a:xfrm>
          <a:prstGeom prst="rect">
            <a:avLst/>
          </a:prstGeom>
          <a:noFill/>
          <a:ln>
            <a:noFill/>
          </a:ln>
        </p:spPr>
      </p:pic>
      <p:sp>
        <p:nvSpPr>
          <p:cNvPr id="621" name="Google Shape;621;p57"/>
          <p:cNvSpPr txBox="1"/>
          <p:nvPr>
            <p:ph idx="12" type="sldNum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22" name="Google Shape;622;p5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6126" y="1270645"/>
            <a:ext cx="8174990" cy="6961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58"/>
          <p:cNvSpPr txBox="1"/>
          <p:nvPr>
            <p:ph type="title"/>
          </p:nvPr>
        </p:nvSpPr>
        <p:spPr>
          <a:xfrm>
            <a:off x="681038" y="365128"/>
            <a:ext cx="8543925" cy="7224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2. Bringup</a:t>
            </a:r>
            <a:endParaRPr/>
          </a:p>
        </p:txBody>
      </p:sp>
      <p:sp>
        <p:nvSpPr>
          <p:cNvPr id="628" name="Google Shape;628;p58"/>
          <p:cNvSpPr txBox="1"/>
          <p:nvPr>
            <p:ph idx="1" type="body"/>
          </p:nvPr>
        </p:nvSpPr>
        <p:spPr>
          <a:xfrm>
            <a:off x="681038" y="1255271"/>
            <a:ext cx="8543925" cy="49216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3. Rviz에 TurtleBot3 올리기 (Remote PC)-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629" name="Google Shape;629;p58"/>
          <p:cNvSpPr txBox="1"/>
          <p:nvPr>
            <p:ph idx="12" type="sldNum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630" name="Google Shape;630;p58"/>
          <p:cNvGrpSpPr/>
          <p:nvPr/>
        </p:nvGrpSpPr>
        <p:grpSpPr>
          <a:xfrm>
            <a:off x="890990" y="1778269"/>
            <a:ext cx="6481843" cy="766843"/>
            <a:chOff x="929090" y="1778269"/>
            <a:chExt cx="6481843" cy="766843"/>
          </a:xfrm>
        </p:grpSpPr>
        <p:sp>
          <p:nvSpPr>
            <p:cNvPr id="631" name="Google Shape;631;p58"/>
            <p:cNvSpPr/>
            <p:nvPr/>
          </p:nvSpPr>
          <p:spPr>
            <a:xfrm>
              <a:off x="929090" y="1778269"/>
              <a:ext cx="6481843" cy="766843"/>
            </a:xfrm>
            <a:prstGeom prst="roundRect">
              <a:avLst>
                <a:gd fmla="val 16667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2" name="Google Shape;632;p58"/>
            <p:cNvSpPr txBox="1"/>
            <p:nvPr/>
          </p:nvSpPr>
          <p:spPr>
            <a:xfrm>
              <a:off x="1130891" y="1832674"/>
              <a:ext cx="5580423" cy="64192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$ export TURTLEBOT3_MODEL=waffle_pi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$ roslaunch turtlebot3_bringup turtlebot3_remote.launch</a:t>
              </a:r>
              <a:endParaRPr/>
            </a:p>
          </p:txBody>
        </p:sp>
      </p:grpSp>
      <p:pic>
        <p:nvPicPr>
          <p:cNvPr id="633" name="Google Shape;633;p58"/>
          <p:cNvPicPr preferRelativeResize="0"/>
          <p:nvPr/>
        </p:nvPicPr>
        <p:blipFill rotWithShape="1">
          <a:blip r:embed="rId3">
            <a:alphaModFix/>
          </a:blip>
          <a:srcRect b="26659" l="0" r="12789" t="4490"/>
          <a:stretch/>
        </p:blipFill>
        <p:spPr>
          <a:xfrm>
            <a:off x="633654" y="2714624"/>
            <a:ext cx="8638691" cy="3836638"/>
          </a:xfrm>
          <a:prstGeom prst="rect">
            <a:avLst/>
          </a:prstGeom>
          <a:noFill/>
          <a:ln>
            <a:noFill/>
          </a:ln>
        </p:spPr>
      </p:pic>
      <p:sp>
        <p:nvSpPr>
          <p:cNvPr id="634" name="Google Shape;634;p58"/>
          <p:cNvSpPr txBox="1"/>
          <p:nvPr/>
        </p:nvSpPr>
        <p:spPr>
          <a:xfrm>
            <a:off x="6991188" y="1367240"/>
            <a:ext cx="1529877" cy="3656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Open terminal</a:t>
            </a:r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59"/>
          <p:cNvSpPr txBox="1"/>
          <p:nvPr>
            <p:ph type="title"/>
          </p:nvPr>
        </p:nvSpPr>
        <p:spPr>
          <a:xfrm>
            <a:off x="681038" y="365128"/>
            <a:ext cx="8543925" cy="7224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2. Bringup</a:t>
            </a:r>
            <a:endParaRPr/>
          </a:p>
        </p:txBody>
      </p:sp>
      <p:sp>
        <p:nvSpPr>
          <p:cNvPr id="640" name="Google Shape;640;p59"/>
          <p:cNvSpPr txBox="1"/>
          <p:nvPr>
            <p:ph idx="1" type="body"/>
          </p:nvPr>
        </p:nvSpPr>
        <p:spPr>
          <a:xfrm>
            <a:off x="681037" y="1141296"/>
            <a:ext cx="8543925" cy="49216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800"/>
              <a:buNone/>
            </a:pPr>
            <a:r>
              <a:rPr lang="en-US" sz="1800">
                <a:solidFill>
                  <a:srgbClr val="0000FF"/>
                </a:solidFill>
              </a:rPr>
              <a:t> - Open terminal</a:t>
            </a:r>
            <a:endParaRPr/>
          </a:p>
        </p:txBody>
      </p:sp>
      <p:sp>
        <p:nvSpPr>
          <p:cNvPr id="641" name="Google Shape;641;p59"/>
          <p:cNvSpPr txBox="1"/>
          <p:nvPr>
            <p:ph idx="12" type="sldNum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42" name="Google Shape;642;p59"/>
          <p:cNvSpPr txBox="1"/>
          <p:nvPr/>
        </p:nvSpPr>
        <p:spPr>
          <a:xfrm>
            <a:off x="1122819" y="1737908"/>
            <a:ext cx="235446" cy="3366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43" name="Google Shape;643;p59"/>
          <p:cNvGrpSpPr/>
          <p:nvPr/>
        </p:nvGrpSpPr>
        <p:grpSpPr>
          <a:xfrm>
            <a:off x="880521" y="1510511"/>
            <a:ext cx="7870233" cy="411673"/>
            <a:chOff x="896802" y="1673332"/>
            <a:chExt cx="7870233" cy="411673"/>
          </a:xfrm>
        </p:grpSpPr>
        <p:sp>
          <p:nvSpPr>
            <p:cNvPr id="644" name="Google Shape;644;p59"/>
            <p:cNvSpPr/>
            <p:nvPr/>
          </p:nvSpPr>
          <p:spPr>
            <a:xfrm>
              <a:off x="896802" y="1673332"/>
              <a:ext cx="7870233" cy="411673"/>
            </a:xfrm>
            <a:prstGeom prst="roundRect">
              <a:avLst>
                <a:gd fmla="val 16667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5" name="Google Shape;645;p59"/>
            <p:cNvSpPr txBox="1"/>
            <p:nvPr/>
          </p:nvSpPr>
          <p:spPr>
            <a:xfrm>
              <a:off x="1155210" y="1715311"/>
              <a:ext cx="6924937" cy="36615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$ rosrun rviz rviz -d `rospack find turtlebot3_description`/rviz/model.rviz</a:t>
              </a:r>
              <a:endParaRPr/>
            </a:p>
          </p:txBody>
        </p:sp>
      </p:grpSp>
      <p:pic>
        <p:nvPicPr>
          <p:cNvPr id="646" name="Google Shape;646;p59"/>
          <p:cNvPicPr preferRelativeResize="0"/>
          <p:nvPr/>
        </p:nvPicPr>
        <p:blipFill rotWithShape="1">
          <a:blip r:embed="rId3">
            <a:alphaModFix/>
          </a:blip>
          <a:srcRect b="64869" l="0" r="36740" t="10670"/>
          <a:stretch/>
        </p:blipFill>
        <p:spPr>
          <a:xfrm>
            <a:off x="936217" y="1968092"/>
            <a:ext cx="6716073" cy="1460907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p59"/>
          <p:cNvPicPr preferRelativeResize="0"/>
          <p:nvPr/>
        </p:nvPicPr>
        <p:blipFill rotWithShape="1">
          <a:blip r:embed="rId4">
            <a:alphaModFix/>
          </a:blip>
          <a:srcRect b="0" l="0" r="20240" t="0"/>
          <a:stretch/>
        </p:blipFill>
        <p:spPr>
          <a:xfrm>
            <a:off x="941422" y="3533203"/>
            <a:ext cx="3611396" cy="31639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6"/>
          <p:cNvSpPr txBox="1"/>
          <p:nvPr>
            <p:ph type="title"/>
          </p:nvPr>
        </p:nvSpPr>
        <p:spPr>
          <a:xfrm>
            <a:off x="681038" y="365128"/>
            <a:ext cx="8543925" cy="7224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1. Setup</a:t>
            </a:r>
            <a:endParaRPr/>
          </a:p>
        </p:txBody>
      </p:sp>
      <p:sp>
        <p:nvSpPr>
          <p:cNvPr id="127" name="Google Shape;127;p6"/>
          <p:cNvSpPr txBox="1"/>
          <p:nvPr>
            <p:ph idx="1" type="body"/>
          </p:nvPr>
        </p:nvSpPr>
        <p:spPr>
          <a:xfrm>
            <a:off x="671513" y="1255271"/>
            <a:ext cx="8543925" cy="49216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14350" lvl="0" marL="51435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90"/>
              <a:buAutoNum type="arabicPeriod"/>
            </a:pPr>
            <a:r>
              <a:rPr lang="en-US" sz="2590"/>
              <a:t>PC Setup</a:t>
            </a:r>
            <a:endParaRPr/>
          </a:p>
          <a:p>
            <a:pPr indent="-349885" lvl="0" marL="51435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90"/>
              <a:buNone/>
            </a:pPr>
            <a:r>
              <a:t/>
            </a:r>
            <a:endParaRPr sz="2590"/>
          </a:p>
          <a:p>
            <a:pPr indent="-349885" lvl="0" marL="51435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90"/>
              <a:buNone/>
            </a:pPr>
            <a:r>
              <a:t/>
            </a:r>
            <a:endParaRPr sz="2590"/>
          </a:p>
          <a:p>
            <a:pPr indent="-349885" lvl="0" marL="51435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90"/>
              <a:buNone/>
            </a:pPr>
            <a:r>
              <a:t/>
            </a:r>
            <a:endParaRPr sz="2590"/>
          </a:p>
          <a:p>
            <a:pPr indent="-349885" lvl="0" marL="51435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90"/>
              <a:buNone/>
            </a:pPr>
            <a:r>
              <a:t/>
            </a:r>
            <a:endParaRPr sz="2590"/>
          </a:p>
          <a:p>
            <a:pPr indent="0" lvl="0" marL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90"/>
              <a:buNone/>
            </a:pPr>
            <a:r>
              <a:rPr lang="en-US" sz="2590"/>
              <a:t> </a:t>
            </a:r>
            <a:endParaRPr/>
          </a:p>
          <a:p>
            <a:pPr indent="0" lvl="0" marL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90"/>
              <a:buNone/>
            </a:pPr>
            <a:r>
              <a:t/>
            </a:r>
            <a:endParaRPr sz="2590"/>
          </a:p>
          <a:p>
            <a:pPr indent="0" lvl="0" marL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90"/>
              <a:buNone/>
            </a:pPr>
            <a:r>
              <a:t/>
            </a:r>
            <a:endParaRPr sz="2590"/>
          </a:p>
          <a:p>
            <a:pPr indent="0" lvl="0" marL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90"/>
              <a:buNone/>
            </a:pPr>
            <a:r>
              <a:t/>
            </a:r>
            <a:endParaRPr sz="2590"/>
          </a:p>
          <a:p>
            <a:pPr indent="0" lvl="0" marL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90"/>
              <a:buNone/>
            </a:pPr>
            <a:r>
              <a:t/>
            </a:r>
            <a:endParaRPr sz="2590"/>
          </a:p>
          <a:p>
            <a:pPr indent="0" lvl="0" marL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90"/>
              <a:buNone/>
            </a:pPr>
            <a:r>
              <a:rPr lang="en-US" sz="2590"/>
              <a:t> </a:t>
            </a:r>
            <a:endParaRPr/>
          </a:p>
        </p:txBody>
      </p:sp>
      <p:sp>
        <p:nvSpPr>
          <p:cNvPr id="128" name="Google Shape;128;p6"/>
          <p:cNvSpPr txBox="1"/>
          <p:nvPr>
            <p:ph idx="12" type="sldNum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29" name="Google Shape;129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8952" y="1920770"/>
            <a:ext cx="4064048" cy="29238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46287" y="1716702"/>
            <a:ext cx="2366184" cy="29725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60"/>
          <p:cNvSpPr txBox="1"/>
          <p:nvPr>
            <p:ph type="title"/>
          </p:nvPr>
        </p:nvSpPr>
        <p:spPr>
          <a:xfrm>
            <a:off x="681038" y="365128"/>
            <a:ext cx="8543925" cy="7224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2. Bringup</a:t>
            </a:r>
            <a:endParaRPr/>
          </a:p>
        </p:txBody>
      </p:sp>
      <p:pic>
        <p:nvPicPr>
          <p:cNvPr id="653" name="Google Shape;653;p60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9082" y="1533262"/>
            <a:ext cx="8307835" cy="4744776"/>
          </a:xfrm>
          <a:prstGeom prst="rect">
            <a:avLst/>
          </a:prstGeom>
          <a:noFill/>
          <a:ln>
            <a:noFill/>
          </a:ln>
        </p:spPr>
      </p:pic>
      <p:sp>
        <p:nvSpPr>
          <p:cNvPr id="654" name="Google Shape;654;p60"/>
          <p:cNvSpPr txBox="1"/>
          <p:nvPr>
            <p:ph idx="12" type="sldNum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55" name="Google Shape;655;p60"/>
          <p:cNvSpPr txBox="1"/>
          <p:nvPr/>
        </p:nvSpPr>
        <p:spPr>
          <a:xfrm>
            <a:off x="894698" y="1243134"/>
            <a:ext cx="873142" cy="3646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동영상</a:t>
            </a:r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61"/>
          <p:cNvSpPr txBox="1"/>
          <p:nvPr>
            <p:ph idx="1" type="body"/>
          </p:nvPr>
        </p:nvSpPr>
        <p:spPr>
          <a:xfrm>
            <a:off x="681037" y="1125014"/>
            <a:ext cx="8543925" cy="49216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 1. Keyboard - </a:t>
            </a:r>
            <a:r>
              <a:rPr lang="en-US" sz="1800">
                <a:solidFill>
                  <a:srgbClr val="0000FF"/>
                </a:solidFill>
              </a:rPr>
              <a:t>Open terminal</a:t>
            </a:r>
            <a:r>
              <a:rPr lang="en-US" sz="1800">
                <a:solidFill>
                  <a:srgbClr val="0000FF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b="1"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(Turtlebot3 조종하기)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661" name="Google Shape;661;p61"/>
          <p:cNvSpPr txBox="1"/>
          <p:nvPr>
            <p:ph idx="12" type="sldNum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62" name="Google Shape;662;p61"/>
          <p:cNvSpPr txBox="1"/>
          <p:nvPr>
            <p:ph type="title"/>
          </p:nvPr>
        </p:nvSpPr>
        <p:spPr>
          <a:xfrm>
            <a:off x="681038" y="365128"/>
            <a:ext cx="8543925" cy="7224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3. Basic Operation </a:t>
            </a:r>
            <a:endParaRPr/>
          </a:p>
        </p:txBody>
      </p:sp>
      <p:sp>
        <p:nvSpPr>
          <p:cNvPr id="663" name="Google Shape;663;p61"/>
          <p:cNvSpPr txBox="1"/>
          <p:nvPr/>
        </p:nvSpPr>
        <p:spPr>
          <a:xfrm>
            <a:off x="1155211" y="2065377"/>
            <a:ext cx="231628" cy="3330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64" name="Google Shape;664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5256" y="1539082"/>
            <a:ext cx="8167263" cy="847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65" name="Google Shape;665;p61"/>
          <p:cNvPicPr preferRelativeResize="0"/>
          <p:nvPr/>
        </p:nvPicPr>
        <p:blipFill rotWithShape="1">
          <a:blip r:embed="rId4">
            <a:alphaModFix/>
          </a:blip>
          <a:srcRect b="5459" l="0" r="14770" t="0"/>
          <a:stretch/>
        </p:blipFill>
        <p:spPr>
          <a:xfrm>
            <a:off x="828832" y="2360734"/>
            <a:ext cx="5728672" cy="44401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62"/>
          <p:cNvSpPr txBox="1"/>
          <p:nvPr>
            <p:ph type="title"/>
          </p:nvPr>
        </p:nvSpPr>
        <p:spPr>
          <a:xfrm>
            <a:off x="681038" y="365128"/>
            <a:ext cx="8543925" cy="7224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3. Basic Operation </a:t>
            </a:r>
            <a:endParaRPr/>
          </a:p>
        </p:txBody>
      </p:sp>
      <p:sp>
        <p:nvSpPr>
          <p:cNvPr id="671" name="Google Shape;671;p62"/>
          <p:cNvSpPr txBox="1"/>
          <p:nvPr>
            <p:ph idx="1" type="body"/>
          </p:nvPr>
        </p:nvSpPr>
        <p:spPr>
          <a:xfrm>
            <a:off x="681038" y="1165720"/>
            <a:ext cx="8543925" cy="50112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◆ Move using Interactive Markers - </a:t>
            </a:r>
            <a:r>
              <a:rPr lang="en-US" sz="1800">
                <a:solidFill>
                  <a:srgbClr val="0000FF"/>
                </a:solidFill>
              </a:rPr>
              <a:t>Open terminal</a:t>
            </a:r>
            <a:endParaRPr/>
          </a:p>
        </p:txBody>
      </p:sp>
      <p:sp>
        <p:nvSpPr>
          <p:cNvPr id="672" name="Google Shape;672;p62"/>
          <p:cNvSpPr txBox="1"/>
          <p:nvPr>
            <p:ph idx="10" type="dt"/>
          </p:nvPr>
        </p:nvSpPr>
        <p:spPr>
          <a:xfrm>
            <a:off x="681038" y="6356352"/>
            <a:ext cx="11624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2019-07-23</a:t>
            </a:r>
            <a:endParaRPr/>
          </a:p>
        </p:txBody>
      </p:sp>
      <p:sp>
        <p:nvSpPr>
          <p:cNvPr id="673" name="Google Shape;673;p62"/>
          <p:cNvSpPr txBox="1"/>
          <p:nvPr>
            <p:ph idx="11" type="ftr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발표 주제 수정</a:t>
            </a:r>
            <a:endParaRPr/>
          </a:p>
        </p:txBody>
      </p:sp>
      <p:sp>
        <p:nvSpPr>
          <p:cNvPr id="674" name="Google Shape;674;p62"/>
          <p:cNvSpPr txBox="1"/>
          <p:nvPr>
            <p:ph idx="12" type="sldNum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75" name="Google Shape;675;p62"/>
          <p:cNvSpPr txBox="1"/>
          <p:nvPr/>
        </p:nvSpPr>
        <p:spPr>
          <a:xfrm>
            <a:off x="1081942" y="1886275"/>
            <a:ext cx="247748" cy="3597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76" name="Google Shape;676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8975" y="1636774"/>
            <a:ext cx="7552927" cy="783936"/>
          </a:xfrm>
          <a:prstGeom prst="rect">
            <a:avLst/>
          </a:prstGeom>
          <a:noFill/>
          <a:ln>
            <a:noFill/>
          </a:ln>
        </p:spPr>
      </p:pic>
      <p:pic>
        <p:nvPicPr>
          <p:cNvPr id="677" name="Google Shape;677;p62"/>
          <p:cNvPicPr preferRelativeResize="0"/>
          <p:nvPr/>
        </p:nvPicPr>
        <p:blipFill rotWithShape="1">
          <a:blip r:embed="rId4">
            <a:alphaModFix/>
          </a:blip>
          <a:srcRect b="27909" l="2139" r="13069" t="1750"/>
          <a:stretch/>
        </p:blipFill>
        <p:spPr>
          <a:xfrm>
            <a:off x="753046" y="2572156"/>
            <a:ext cx="8399909" cy="39194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63"/>
          <p:cNvSpPr txBox="1"/>
          <p:nvPr>
            <p:ph type="title"/>
          </p:nvPr>
        </p:nvSpPr>
        <p:spPr>
          <a:xfrm>
            <a:off x="681038" y="365128"/>
            <a:ext cx="8543925" cy="7224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3. Basic Operation </a:t>
            </a:r>
            <a:endParaRPr/>
          </a:p>
        </p:txBody>
      </p:sp>
      <p:pic>
        <p:nvPicPr>
          <p:cNvPr id="683" name="Google Shape;683;p63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25749" l="0" r="28869" t="0"/>
          <a:stretch/>
        </p:blipFill>
        <p:spPr>
          <a:xfrm>
            <a:off x="900845" y="2369542"/>
            <a:ext cx="6423798" cy="3772049"/>
          </a:xfrm>
          <a:prstGeom prst="rect">
            <a:avLst/>
          </a:prstGeom>
          <a:noFill/>
          <a:ln>
            <a:noFill/>
          </a:ln>
        </p:spPr>
      </p:pic>
      <p:sp>
        <p:nvSpPr>
          <p:cNvPr id="684" name="Google Shape;684;p63"/>
          <p:cNvSpPr txBox="1"/>
          <p:nvPr>
            <p:ph idx="12" type="sldNum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685" name="Google Shape;685;p63"/>
          <p:cNvGrpSpPr/>
          <p:nvPr/>
        </p:nvGrpSpPr>
        <p:grpSpPr>
          <a:xfrm>
            <a:off x="829571" y="1731922"/>
            <a:ext cx="7538590" cy="431474"/>
            <a:chOff x="837711" y="2456147"/>
            <a:chExt cx="7538590" cy="431474"/>
          </a:xfrm>
        </p:grpSpPr>
        <p:sp>
          <p:nvSpPr>
            <p:cNvPr id="686" name="Google Shape;686;p63"/>
            <p:cNvSpPr/>
            <p:nvPr/>
          </p:nvSpPr>
          <p:spPr>
            <a:xfrm>
              <a:off x="837711" y="2456147"/>
              <a:ext cx="7538590" cy="431474"/>
            </a:xfrm>
            <a:prstGeom prst="roundRect">
              <a:avLst>
                <a:gd fmla="val 16667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7" name="Google Shape;687;p63"/>
            <p:cNvSpPr txBox="1"/>
            <p:nvPr/>
          </p:nvSpPr>
          <p:spPr>
            <a:xfrm>
              <a:off x="1090083" y="2496849"/>
              <a:ext cx="5116407" cy="33383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6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$ roslaunch turtlebot3_example interactive_markers.launch</a:t>
              </a:r>
              <a:endParaRPr/>
            </a:p>
          </p:txBody>
        </p:sp>
      </p:grpSp>
      <p:sp>
        <p:nvSpPr>
          <p:cNvPr id="688" name="Google Shape;688;p63"/>
          <p:cNvSpPr txBox="1"/>
          <p:nvPr/>
        </p:nvSpPr>
        <p:spPr>
          <a:xfrm>
            <a:off x="723735" y="1161723"/>
            <a:ext cx="8229619" cy="5127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800"/>
              <a:buFont typeface="Calibri"/>
              <a:buNone/>
            </a:pPr>
            <a:r>
              <a:rPr b="0" i="0" lang="en-US" sz="1800" u="none" cap="none" strike="noStrike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i="0" lang="en-US" sz="2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◆interactive_markers.launch  실</a:t>
            </a: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행</a:t>
            </a:r>
            <a:r>
              <a:rPr b="0" i="0" lang="en-US" sz="1800" u="none" cap="none" strike="noStrike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 - Open terminal</a:t>
            </a:r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64"/>
          <p:cNvSpPr txBox="1"/>
          <p:nvPr>
            <p:ph type="title"/>
          </p:nvPr>
        </p:nvSpPr>
        <p:spPr>
          <a:xfrm>
            <a:off x="681038" y="365128"/>
            <a:ext cx="8543925" cy="7224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3. Basic Operation </a:t>
            </a:r>
            <a:endParaRPr/>
          </a:p>
        </p:txBody>
      </p:sp>
      <p:sp>
        <p:nvSpPr>
          <p:cNvPr id="694" name="Google Shape;694;p64"/>
          <p:cNvSpPr txBox="1"/>
          <p:nvPr>
            <p:ph idx="1" type="body"/>
          </p:nvPr>
        </p:nvSpPr>
        <p:spPr>
          <a:xfrm>
            <a:off x="681038" y="1255271"/>
            <a:ext cx="8543925" cy="49216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◆RViz에서 3D 모델 확인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695" name="Google Shape;695;p64"/>
          <p:cNvSpPr txBox="1"/>
          <p:nvPr>
            <p:ph idx="12" type="sldNum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696" name="Google Shape;696;p64"/>
          <p:cNvGrpSpPr/>
          <p:nvPr/>
        </p:nvGrpSpPr>
        <p:grpSpPr>
          <a:xfrm>
            <a:off x="829571" y="1798597"/>
            <a:ext cx="7937499" cy="431474"/>
            <a:chOff x="837711" y="2456147"/>
            <a:chExt cx="7538590" cy="431474"/>
          </a:xfrm>
        </p:grpSpPr>
        <p:sp>
          <p:nvSpPr>
            <p:cNvPr id="697" name="Google Shape;697;p64"/>
            <p:cNvSpPr/>
            <p:nvPr/>
          </p:nvSpPr>
          <p:spPr>
            <a:xfrm>
              <a:off x="837711" y="2456147"/>
              <a:ext cx="7538590" cy="431474"/>
            </a:xfrm>
            <a:prstGeom prst="roundRect">
              <a:avLst>
                <a:gd fmla="val 16667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8" name="Google Shape;698;p64"/>
            <p:cNvSpPr txBox="1"/>
            <p:nvPr/>
          </p:nvSpPr>
          <p:spPr>
            <a:xfrm>
              <a:off x="1090078" y="2496849"/>
              <a:ext cx="7032737" cy="33049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6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$ rosrun rviz rviz -d `rospack find turtlebot3_example`/rviz/turtlebot3_interactive.rviz</a:t>
              </a:r>
              <a:endParaRPr/>
            </a:p>
          </p:txBody>
        </p:sp>
      </p:grpSp>
      <p:pic>
        <p:nvPicPr>
          <p:cNvPr id="699" name="Google Shape;699;p64"/>
          <p:cNvPicPr preferRelativeResize="0"/>
          <p:nvPr/>
        </p:nvPicPr>
        <p:blipFill rotWithShape="1">
          <a:blip r:embed="rId3">
            <a:alphaModFix/>
          </a:blip>
          <a:srcRect b="11139" l="0" r="15449" t="0"/>
          <a:stretch/>
        </p:blipFill>
        <p:spPr>
          <a:xfrm>
            <a:off x="838526" y="2289205"/>
            <a:ext cx="7003187" cy="4453275"/>
          </a:xfrm>
          <a:prstGeom prst="rect">
            <a:avLst/>
          </a:prstGeom>
          <a:noFill/>
          <a:ln>
            <a:noFill/>
          </a:ln>
        </p:spPr>
      </p:pic>
      <p:sp>
        <p:nvSpPr>
          <p:cNvPr id="700" name="Google Shape;700;p64"/>
          <p:cNvSpPr txBox="1"/>
          <p:nvPr/>
        </p:nvSpPr>
        <p:spPr>
          <a:xfrm>
            <a:off x="4706802" y="1359168"/>
            <a:ext cx="1652088" cy="3656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- Open terminal</a:t>
            </a:r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65"/>
          <p:cNvSpPr txBox="1"/>
          <p:nvPr>
            <p:ph type="title"/>
          </p:nvPr>
        </p:nvSpPr>
        <p:spPr>
          <a:xfrm>
            <a:off x="681038" y="365128"/>
            <a:ext cx="8543925" cy="7224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3. Basic Operation </a:t>
            </a:r>
            <a:endParaRPr/>
          </a:p>
        </p:txBody>
      </p:sp>
      <p:pic>
        <p:nvPicPr>
          <p:cNvPr id="706" name="Google Shape;706;p65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845" y="1760015"/>
            <a:ext cx="8271797" cy="4921692"/>
          </a:xfrm>
          <a:prstGeom prst="rect">
            <a:avLst/>
          </a:prstGeom>
          <a:noFill/>
          <a:ln>
            <a:noFill/>
          </a:ln>
        </p:spPr>
      </p:pic>
      <p:sp>
        <p:nvSpPr>
          <p:cNvPr id="707" name="Google Shape;707;p65"/>
          <p:cNvSpPr txBox="1"/>
          <p:nvPr>
            <p:ph idx="12" type="sldNum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08" name="Google Shape;708;p65"/>
          <p:cNvSpPr txBox="1"/>
          <p:nvPr/>
        </p:nvSpPr>
        <p:spPr>
          <a:xfrm>
            <a:off x="813288" y="1291980"/>
            <a:ext cx="7578498" cy="9063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실행화면 -  빨간 화살표와 파란 원의 움직임에 따라 터틀봇이 이동한다.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66"/>
          <p:cNvSpPr txBox="1"/>
          <p:nvPr>
            <p:ph type="title"/>
          </p:nvPr>
        </p:nvSpPr>
        <p:spPr>
          <a:xfrm>
            <a:off x="681038" y="365128"/>
            <a:ext cx="8543925" cy="7224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3. Basic Operation </a:t>
            </a:r>
            <a:endParaRPr/>
          </a:p>
        </p:txBody>
      </p:sp>
      <p:sp>
        <p:nvSpPr>
          <p:cNvPr id="714" name="Google Shape;714;p66"/>
          <p:cNvSpPr txBox="1"/>
          <p:nvPr>
            <p:ph idx="1" type="body"/>
          </p:nvPr>
        </p:nvSpPr>
        <p:spPr>
          <a:xfrm>
            <a:off x="681038" y="1255271"/>
            <a:ext cx="8543925" cy="49216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◆Obstacle Detection </a:t>
            </a:r>
            <a:endParaRPr/>
          </a:p>
        </p:txBody>
      </p:sp>
      <p:sp>
        <p:nvSpPr>
          <p:cNvPr id="715" name="Google Shape;715;p66"/>
          <p:cNvSpPr txBox="1"/>
          <p:nvPr>
            <p:ph idx="12" type="sldNum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716" name="Google Shape;716;p66"/>
          <p:cNvGrpSpPr/>
          <p:nvPr/>
        </p:nvGrpSpPr>
        <p:grpSpPr>
          <a:xfrm>
            <a:off x="829571" y="1798597"/>
            <a:ext cx="7937499" cy="431474"/>
            <a:chOff x="837711" y="2456147"/>
            <a:chExt cx="7538590" cy="431474"/>
          </a:xfrm>
        </p:grpSpPr>
        <p:sp>
          <p:nvSpPr>
            <p:cNvPr id="717" name="Google Shape;717;p66"/>
            <p:cNvSpPr/>
            <p:nvPr/>
          </p:nvSpPr>
          <p:spPr>
            <a:xfrm>
              <a:off x="837711" y="2456147"/>
              <a:ext cx="7538590" cy="431474"/>
            </a:xfrm>
            <a:prstGeom prst="roundRect">
              <a:avLst>
                <a:gd fmla="val 16667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8" name="Google Shape;718;p66"/>
            <p:cNvSpPr txBox="1"/>
            <p:nvPr/>
          </p:nvSpPr>
          <p:spPr>
            <a:xfrm>
              <a:off x="1090077" y="2496849"/>
              <a:ext cx="7032737" cy="33049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6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$ roslaunch turtlebot3_example turtlebot3_obstacle.launch</a:t>
              </a:r>
              <a:endParaRPr/>
            </a:p>
          </p:txBody>
        </p:sp>
      </p:grpSp>
      <p:sp>
        <p:nvSpPr>
          <p:cNvPr id="719" name="Google Shape;719;p66"/>
          <p:cNvSpPr txBox="1"/>
          <p:nvPr/>
        </p:nvSpPr>
        <p:spPr>
          <a:xfrm>
            <a:off x="856439" y="2294878"/>
            <a:ext cx="3826051" cy="3321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장애물을 탐지하거나 장애물 앞에서 멈춤</a:t>
            </a:r>
            <a:endParaRPr/>
          </a:p>
        </p:txBody>
      </p:sp>
      <p:pic>
        <p:nvPicPr>
          <p:cNvPr id="720" name="Google Shape;720;p66"/>
          <p:cNvPicPr preferRelativeResize="0"/>
          <p:nvPr/>
        </p:nvPicPr>
        <p:blipFill rotWithShape="1">
          <a:blip r:embed="rId3">
            <a:alphaModFix/>
          </a:blip>
          <a:srcRect b="31870" l="0" r="36420" t="0"/>
          <a:stretch/>
        </p:blipFill>
        <p:spPr>
          <a:xfrm>
            <a:off x="879851" y="2747639"/>
            <a:ext cx="6297801" cy="37962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67"/>
          <p:cNvSpPr txBox="1"/>
          <p:nvPr>
            <p:ph type="title"/>
          </p:nvPr>
        </p:nvSpPr>
        <p:spPr>
          <a:xfrm>
            <a:off x="681038" y="365128"/>
            <a:ext cx="8543925" cy="7224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3. Basic Operation </a:t>
            </a:r>
            <a:endParaRPr/>
          </a:p>
        </p:txBody>
      </p:sp>
      <p:sp>
        <p:nvSpPr>
          <p:cNvPr id="726" name="Google Shape;726;p67"/>
          <p:cNvSpPr txBox="1"/>
          <p:nvPr>
            <p:ph idx="1" type="body"/>
          </p:nvPr>
        </p:nvSpPr>
        <p:spPr>
          <a:xfrm>
            <a:off x="681037" y="1065018"/>
            <a:ext cx="8543925" cy="49216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◆ Point Operation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727" name="Google Shape;727;p67"/>
          <p:cNvSpPr txBox="1"/>
          <p:nvPr>
            <p:ph idx="12" type="sldNum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728" name="Google Shape;728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2300" y="1929188"/>
            <a:ext cx="4902164" cy="49213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29" name="Google Shape;729;p67"/>
          <p:cNvGrpSpPr/>
          <p:nvPr/>
        </p:nvGrpSpPr>
        <p:grpSpPr>
          <a:xfrm>
            <a:off x="6030614" y="3739768"/>
            <a:ext cx="4690658" cy="1297051"/>
            <a:chOff x="5990254" y="1899345"/>
            <a:chExt cx="4732861" cy="1297051"/>
          </a:xfrm>
        </p:grpSpPr>
        <p:sp>
          <p:nvSpPr>
            <p:cNvPr id="730" name="Google Shape;730;p67"/>
            <p:cNvSpPr txBox="1"/>
            <p:nvPr/>
          </p:nvSpPr>
          <p:spPr>
            <a:xfrm>
              <a:off x="5990254" y="1899345"/>
              <a:ext cx="4732861" cy="90862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- 터틀봇을 2D(x,y), z-angular로 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  이동 가능함.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endParaRPr/>
            </a:p>
          </p:txBody>
        </p:sp>
        <p:sp>
          <p:nvSpPr>
            <p:cNvPr id="731" name="Google Shape;731;p67"/>
            <p:cNvSpPr txBox="1"/>
            <p:nvPr/>
          </p:nvSpPr>
          <p:spPr>
            <a:xfrm>
              <a:off x="6127477" y="2559444"/>
              <a:ext cx="3378539" cy="63695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예)(0.5, 0.3, 50) ➠ x축으로 0.5m,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     y축으로0.3m,60도 회전</a:t>
              </a:r>
              <a:endParaRPr/>
            </a:p>
          </p:txBody>
        </p:sp>
      </p:grpSp>
      <p:grpSp>
        <p:nvGrpSpPr>
          <p:cNvPr id="732" name="Google Shape;732;p67"/>
          <p:cNvGrpSpPr/>
          <p:nvPr/>
        </p:nvGrpSpPr>
        <p:grpSpPr>
          <a:xfrm>
            <a:off x="781139" y="1572580"/>
            <a:ext cx="7937499" cy="368615"/>
            <a:chOff x="837711" y="2456147"/>
            <a:chExt cx="7538590" cy="482687"/>
          </a:xfrm>
        </p:grpSpPr>
        <p:sp>
          <p:nvSpPr>
            <p:cNvPr id="733" name="Google Shape;733;p67"/>
            <p:cNvSpPr/>
            <p:nvPr/>
          </p:nvSpPr>
          <p:spPr>
            <a:xfrm>
              <a:off x="837711" y="2456147"/>
              <a:ext cx="7538590" cy="431474"/>
            </a:xfrm>
            <a:prstGeom prst="roundRect">
              <a:avLst>
                <a:gd fmla="val 16667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4" name="Google Shape;734;p67"/>
            <p:cNvSpPr txBox="1"/>
            <p:nvPr/>
          </p:nvSpPr>
          <p:spPr>
            <a:xfrm>
              <a:off x="1090078" y="2496845"/>
              <a:ext cx="7032737" cy="44198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6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$ roslaunch turtlebot3_example turtlebot3_pointop_key.launch</a:t>
              </a:r>
              <a:endParaRPr/>
            </a:p>
          </p:txBody>
        </p:sp>
      </p:grpSp>
      <p:sp>
        <p:nvSpPr>
          <p:cNvPr id="735" name="Google Shape;735;p67"/>
          <p:cNvSpPr txBox="1"/>
          <p:nvPr/>
        </p:nvSpPr>
        <p:spPr>
          <a:xfrm>
            <a:off x="3495997" y="1157367"/>
            <a:ext cx="1653218" cy="3656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- Open terminal</a:t>
            </a:r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68"/>
          <p:cNvSpPr txBox="1"/>
          <p:nvPr>
            <p:ph type="title"/>
          </p:nvPr>
        </p:nvSpPr>
        <p:spPr>
          <a:xfrm>
            <a:off x="681038" y="365128"/>
            <a:ext cx="8543925" cy="7224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3. Basic Operation</a:t>
            </a:r>
            <a:endParaRPr/>
          </a:p>
        </p:txBody>
      </p:sp>
      <p:sp>
        <p:nvSpPr>
          <p:cNvPr id="741" name="Google Shape;741;p68"/>
          <p:cNvSpPr txBox="1"/>
          <p:nvPr>
            <p:ph idx="1" type="body"/>
          </p:nvPr>
        </p:nvSpPr>
        <p:spPr>
          <a:xfrm>
            <a:off x="681038" y="1255271"/>
            <a:ext cx="8543925" cy="49216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◆ Patrol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◆참조영상   </a:t>
            </a:r>
            <a:r>
              <a:rPr lang="en-US" sz="2000"/>
              <a:t>                                                                                       </a:t>
            </a:r>
            <a:endParaRPr/>
          </a:p>
        </p:txBody>
      </p:sp>
      <p:sp>
        <p:nvSpPr>
          <p:cNvPr id="742" name="Google Shape;742;p68"/>
          <p:cNvSpPr txBox="1"/>
          <p:nvPr>
            <p:ph idx="12" type="sldNum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743" name="Google Shape;743;p68"/>
          <p:cNvGrpSpPr/>
          <p:nvPr/>
        </p:nvGrpSpPr>
        <p:grpSpPr>
          <a:xfrm>
            <a:off x="904875" y="2488608"/>
            <a:ext cx="7547352" cy="427818"/>
            <a:chOff x="904875" y="2125366"/>
            <a:chExt cx="7547352" cy="629618"/>
          </a:xfrm>
        </p:grpSpPr>
        <p:sp>
          <p:nvSpPr>
            <p:cNvPr id="744" name="Google Shape;744;p68"/>
            <p:cNvSpPr/>
            <p:nvPr/>
          </p:nvSpPr>
          <p:spPr>
            <a:xfrm>
              <a:off x="904875" y="2125366"/>
              <a:ext cx="7547352" cy="629618"/>
            </a:xfrm>
            <a:prstGeom prst="roundRect">
              <a:avLst>
                <a:gd fmla="val 16667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5" name="Google Shape;745;p68"/>
            <p:cNvSpPr txBox="1"/>
            <p:nvPr/>
          </p:nvSpPr>
          <p:spPr>
            <a:xfrm>
              <a:off x="1034024" y="2167175"/>
              <a:ext cx="6782673" cy="4422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4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$ rosrun turtlebot3_example turtlebot3_server</a:t>
              </a:r>
              <a:endParaRPr/>
            </a:p>
          </p:txBody>
        </p:sp>
      </p:grpSp>
      <p:sp>
        <p:nvSpPr>
          <p:cNvPr id="746" name="Google Shape;746;p68"/>
          <p:cNvSpPr txBox="1"/>
          <p:nvPr/>
        </p:nvSpPr>
        <p:spPr>
          <a:xfrm>
            <a:off x="1034024" y="2517018"/>
            <a:ext cx="6782673" cy="3004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$ rosrun turtlebot3_example turtlebot3_server</a:t>
            </a:r>
            <a:endParaRPr/>
          </a:p>
        </p:txBody>
      </p:sp>
      <p:grpSp>
        <p:nvGrpSpPr>
          <p:cNvPr id="747" name="Google Shape;747;p68"/>
          <p:cNvGrpSpPr/>
          <p:nvPr/>
        </p:nvGrpSpPr>
        <p:grpSpPr>
          <a:xfrm>
            <a:off x="892121" y="3101114"/>
            <a:ext cx="7547352" cy="427818"/>
            <a:chOff x="904875" y="2125366"/>
            <a:chExt cx="7547352" cy="629618"/>
          </a:xfrm>
        </p:grpSpPr>
        <p:sp>
          <p:nvSpPr>
            <p:cNvPr id="748" name="Google Shape;748;p68"/>
            <p:cNvSpPr/>
            <p:nvPr/>
          </p:nvSpPr>
          <p:spPr>
            <a:xfrm>
              <a:off x="904875" y="2125366"/>
              <a:ext cx="7547352" cy="629618"/>
            </a:xfrm>
            <a:prstGeom prst="roundRect">
              <a:avLst>
                <a:gd fmla="val 16667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9" name="Google Shape;749;p68"/>
            <p:cNvSpPr txBox="1"/>
            <p:nvPr/>
          </p:nvSpPr>
          <p:spPr>
            <a:xfrm>
              <a:off x="1034024" y="2167175"/>
              <a:ext cx="6782673" cy="4422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4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$ roslaunch turtlebot3_example turtlebot3_client.launch</a:t>
              </a:r>
              <a:endParaRPr/>
            </a:p>
          </p:txBody>
        </p:sp>
      </p:grpSp>
      <p:sp>
        <p:nvSpPr>
          <p:cNvPr id="750" name="Google Shape;750;p68"/>
          <p:cNvSpPr txBox="1"/>
          <p:nvPr/>
        </p:nvSpPr>
        <p:spPr>
          <a:xfrm>
            <a:off x="1001738" y="1899349"/>
            <a:ext cx="8100997" cy="3944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터틀봇을 정해진 경로(rectangle, triangle and circle)로 움직일 수 있다.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51" name="Google Shape;751;p68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4009" y="4450685"/>
            <a:ext cx="2170226" cy="2170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69"/>
          <p:cNvSpPr txBox="1"/>
          <p:nvPr>
            <p:ph type="title"/>
          </p:nvPr>
        </p:nvSpPr>
        <p:spPr>
          <a:xfrm>
            <a:off x="681038" y="365128"/>
            <a:ext cx="8543925" cy="7224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3. Basic Operation</a:t>
            </a:r>
            <a:endParaRPr/>
          </a:p>
        </p:txBody>
      </p:sp>
      <p:pic>
        <p:nvPicPr>
          <p:cNvPr id="757" name="Google Shape;757;p69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8914" y="1358754"/>
            <a:ext cx="7139515" cy="5212285"/>
          </a:xfrm>
          <a:prstGeom prst="rect">
            <a:avLst/>
          </a:prstGeom>
          <a:noFill/>
          <a:ln>
            <a:noFill/>
          </a:ln>
        </p:spPr>
      </p:pic>
      <p:sp>
        <p:nvSpPr>
          <p:cNvPr id="758" name="Google Shape;758;p69"/>
          <p:cNvSpPr txBox="1"/>
          <p:nvPr>
            <p:ph idx="12" type="sldNum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7"/>
          <p:cNvSpPr txBox="1"/>
          <p:nvPr>
            <p:ph type="title"/>
          </p:nvPr>
        </p:nvSpPr>
        <p:spPr>
          <a:xfrm>
            <a:off x="681038" y="365128"/>
            <a:ext cx="8543925" cy="7224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- PC Setup</a:t>
            </a:r>
            <a:endParaRPr/>
          </a:p>
        </p:txBody>
      </p:sp>
      <p:sp>
        <p:nvSpPr>
          <p:cNvPr id="136" name="Google Shape;136;p7"/>
          <p:cNvSpPr txBox="1"/>
          <p:nvPr>
            <p:ph idx="1" type="body"/>
          </p:nvPr>
        </p:nvSpPr>
        <p:spPr>
          <a:xfrm>
            <a:off x="681038" y="1255271"/>
            <a:ext cx="8543925" cy="49216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1.1 Install Ubuntu on Remote PC  ( Ubuntu 16.04 )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 </a:t>
            </a:r>
            <a:r>
              <a:rPr lang="en-US" sz="1800"/>
              <a:t> Download Link　 </a:t>
            </a:r>
            <a:r>
              <a:rPr lang="en-US" sz="1800" u="sng">
                <a:solidFill>
                  <a:schemeClr val="hlink"/>
                </a:solidFill>
                <a:hlinkClick r:id="rId3"/>
              </a:rPr>
              <a:t>https://ubuntu.com/download/alternative-downloads</a:t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/>
              <a:t>참고영상자료 </a:t>
            </a:r>
            <a:r>
              <a:rPr lang="en-US" sz="1800" u="sng">
                <a:solidFill>
                  <a:schemeClr val="hlink"/>
                </a:solidFill>
                <a:hlinkClick r:id="rId4"/>
              </a:rPr>
              <a:t>https://www.youtube.com/watch?v=Rc0JxFEcnBs</a:t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/>
              <a:t>1.2 Install ROS on Remote PC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/>
              <a:t> - ROS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/>
              <a:t> </a:t>
            </a:r>
            <a:r>
              <a:rPr lang="en-US" sz="2200"/>
              <a:t> 터미널 창 (</a:t>
            </a:r>
            <a:r>
              <a:rPr lang="en-US" sz="2200">
                <a:solidFill>
                  <a:srgbClr val="FF4546"/>
                </a:solidFill>
              </a:rPr>
              <a:t>Ctrl + Alt +T)</a:t>
            </a:r>
            <a:r>
              <a:rPr lang="en-US" sz="2200"/>
              <a:t> 에서 다음 명령을 실행한다. </a:t>
            </a:r>
            <a:endParaRPr/>
          </a:p>
        </p:txBody>
      </p:sp>
      <p:sp>
        <p:nvSpPr>
          <p:cNvPr id="137" name="Google Shape;137;p7"/>
          <p:cNvSpPr txBox="1"/>
          <p:nvPr>
            <p:ph idx="12" type="sldNum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8" name="Google Shape;138;p7"/>
          <p:cNvSpPr/>
          <p:nvPr/>
        </p:nvSpPr>
        <p:spPr>
          <a:xfrm>
            <a:off x="234491" y="4740704"/>
            <a:ext cx="9437016" cy="1275382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p7"/>
          <p:cNvSpPr txBox="1"/>
          <p:nvPr/>
        </p:nvSpPr>
        <p:spPr>
          <a:xfrm>
            <a:off x="285830" y="4926362"/>
            <a:ext cx="9372440" cy="824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$ </a:t>
            </a:r>
            <a:r>
              <a:rPr b="0" i="0" lang="en-US" sz="1200" u="none" cap="none" strike="noStrike">
                <a:solidFill>
                  <a:srgbClr val="F79015"/>
                </a:solidFill>
                <a:latin typeface="Calibri"/>
                <a:ea typeface="Calibri"/>
                <a:cs typeface="Calibri"/>
                <a:sym typeface="Calibri"/>
              </a:rPr>
              <a:t>sudo</a:t>
            </a:r>
            <a:r>
              <a:rPr b="0" i="0" lang="en-US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apt-get update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$ </a:t>
            </a:r>
            <a:r>
              <a:rPr b="0" i="0" lang="en-US" sz="1200" u="none" cap="none" strike="noStrike">
                <a:solidFill>
                  <a:srgbClr val="F79015"/>
                </a:solidFill>
                <a:latin typeface="Calibri"/>
                <a:ea typeface="Calibri"/>
                <a:cs typeface="Calibri"/>
                <a:sym typeface="Calibri"/>
              </a:rPr>
              <a:t>sudo </a:t>
            </a:r>
            <a:r>
              <a:rPr b="0" i="0" lang="en-US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apt-get upgrade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$ wget https://raw.githubusercontent.com/ROBOTIS-GIT/robotis_tools/master/install_ros_kinetic.sh &amp;&amp; chmod 755 ./install_ros_kinetic.sh &amp;&amp; bash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./install_ros_kinetic.sh</a:t>
            </a:r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p70"/>
          <p:cNvSpPr txBox="1"/>
          <p:nvPr>
            <p:ph type="title"/>
          </p:nvPr>
        </p:nvSpPr>
        <p:spPr>
          <a:xfrm>
            <a:off x="681038" y="365128"/>
            <a:ext cx="8543925" cy="7224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4. SLAM</a:t>
            </a:r>
            <a:endParaRPr/>
          </a:p>
        </p:txBody>
      </p:sp>
      <p:sp>
        <p:nvSpPr>
          <p:cNvPr id="764" name="Google Shape;764;p70"/>
          <p:cNvSpPr txBox="1"/>
          <p:nvPr>
            <p:ph idx="12" type="sldNum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65" name="Google Shape;765;p70"/>
          <p:cNvSpPr txBox="1"/>
          <p:nvPr>
            <p:ph idx="1" type="body"/>
          </p:nvPr>
        </p:nvSpPr>
        <p:spPr>
          <a:xfrm>
            <a:off x="681038" y="1255271"/>
            <a:ext cx="8543925" cy="49216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◆SLAM (Simultaneous Localization and Mapping)으로 현재 위치한 곳의 지도를 작성함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◆ Keyboard / Joystick 으로 조종가능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◆ 참조영상    </a:t>
            </a:r>
            <a:endParaRPr/>
          </a:p>
          <a:p>
            <a:pPr indent="-336550" lvl="0" marL="51435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336550" lvl="0" marL="51435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336550" lvl="0" marL="51435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336550" lvl="0" marL="51435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336550" lvl="0" marL="51435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336550" lvl="0" marL="51435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766" name="Google Shape;766;p70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1722" y="3611197"/>
            <a:ext cx="2363954" cy="23639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71"/>
          <p:cNvSpPr txBox="1"/>
          <p:nvPr>
            <p:ph type="title"/>
          </p:nvPr>
        </p:nvSpPr>
        <p:spPr>
          <a:xfrm>
            <a:off x="681038" y="365128"/>
            <a:ext cx="8543925" cy="7224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4. SLAM</a:t>
            </a:r>
            <a:endParaRPr/>
          </a:p>
        </p:txBody>
      </p:sp>
      <p:sp>
        <p:nvSpPr>
          <p:cNvPr id="772" name="Google Shape;772;p71"/>
          <p:cNvSpPr txBox="1"/>
          <p:nvPr>
            <p:ph idx="1" type="body"/>
          </p:nvPr>
        </p:nvSpPr>
        <p:spPr>
          <a:xfrm>
            <a:off x="681038" y="1255271"/>
            <a:ext cx="8543925" cy="49216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◆ Run SLAM Nodes</a:t>
            </a:r>
            <a:endParaRPr/>
          </a:p>
        </p:txBody>
      </p:sp>
      <p:sp>
        <p:nvSpPr>
          <p:cNvPr id="773" name="Google Shape;773;p71"/>
          <p:cNvSpPr txBox="1"/>
          <p:nvPr>
            <p:ph idx="12" type="sldNum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774" name="Google Shape;774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7005" y="1800830"/>
            <a:ext cx="6327202" cy="1931076"/>
          </a:xfrm>
          <a:prstGeom prst="rect">
            <a:avLst/>
          </a:prstGeom>
          <a:noFill/>
          <a:ln>
            <a:noFill/>
          </a:ln>
        </p:spPr>
      </p:pic>
      <p:sp>
        <p:nvSpPr>
          <p:cNvPr id="775" name="Google Shape;775;p71"/>
          <p:cNvSpPr txBox="1"/>
          <p:nvPr/>
        </p:nvSpPr>
        <p:spPr>
          <a:xfrm>
            <a:off x="6639592" y="2650900"/>
            <a:ext cx="1655478" cy="3666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- Open terminal</a:t>
            </a:r>
            <a:endParaRPr/>
          </a:p>
        </p:txBody>
      </p:sp>
      <p:sp>
        <p:nvSpPr>
          <p:cNvPr id="776" name="Google Shape;776;p71"/>
          <p:cNvSpPr txBox="1"/>
          <p:nvPr/>
        </p:nvSpPr>
        <p:spPr>
          <a:xfrm>
            <a:off x="1028215" y="3661959"/>
            <a:ext cx="1239122" cy="3366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[Remote PC]</a:t>
            </a:r>
            <a:endParaRPr/>
          </a:p>
        </p:txBody>
      </p:sp>
      <p:grpSp>
        <p:nvGrpSpPr>
          <p:cNvPr id="777" name="Google Shape;777;p71"/>
          <p:cNvGrpSpPr/>
          <p:nvPr/>
        </p:nvGrpSpPr>
        <p:grpSpPr>
          <a:xfrm>
            <a:off x="1130788" y="3994801"/>
            <a:ext cx="6366283" cy="757115"/>
            <a:chOff x="1130788" y="3994801"/>
            <a:chExt cx="6366283" cy="757115"/>
          </a:xfrm>
        </p:grpSpPr>
        <p:sp>
          <p:nvSpPr>
            <p:cNvPr id="778" name="Google Shape;778;p71"/>
            <p:cNvSpPr/>
            <p:nvPr/>
          </p:nvSpPr>
          <p:spPr>
            <a:xfrm>
              <a:off x="1130788" y="3994801"/>
              <a:ext cx="6366283" cy="757115"/>
            </a:xfrm>
            <a:prstGeom prst="roundRect">
              <a:avLst>
                <a:gd fmla="val 16667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9" name="Google Shape;779;p71"/>
            <p:cNvSpPr txBox="1"/>
            <p:nvPr/>
          </p:nvSpPr>
          <p:spPr>
            <a:xfrm>
              <a:off x="1261044" y="4100635"/>
              <a:ext cx="5926521" cy="51708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4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$ export TURTLEBOT3_MODEL=waffle_pi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4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$ roslaunch turtlebot3_slam turtlebot3_slam.launch slam_methods:=gmapping</a:t>
              </a:r>
              <a:endParaRPr/>
            </a:p>
          </p:txBody>
        </p:sp>
      </p:grpSp>
      <p:sp>
        <p:nvSpPr>
          <p:cNvPr id="780" name="Google Shape;780;p71"/>
          <p:cNvSpPr txBox="1"/>
          <p:nvPr/>
        </p:nvSpPr>
        <p:spPr>
          <a:xfrm>
            <a:off x="2252555" y="3601121"/>
            <a:ext cx="1658410" cy="3656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- Open terminal</a:t>
            </a:r>
            <a:endParaRPr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72"/>
          <p:cNvSpPr txBox="1"/>
          <p:nvPr>
            <p:ph type="title"/>
          </p:nvPr>
        </p:nvSpPr>
        <p:spPr>
          <a:xfrm>
            <a:off x="681038" y="365128"/>
            <a:ext cx="8543925" cy="7224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4. SLAM</a:t>
            </a:r>
            <a:endParaRPr/>
          </a:p>
        </p:txBody>
      </p:sp>
      <p:pic>
        <p:nvPicPr>
          <p:cNvPr id="786" name="Google Shape;786;p72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9957" y="1255270"/>
            <a:ext cx="7733395" cy="5449469"/>
          </a:xfrm>
          <a:prstGeom prst="rect">
            <a:avLst/>
          </a:prstGeom>
          <a:noFill/>
          <a:ln>
            <a:noFill/>
          </a:ln>
        </p:spPr>
      </p:pic>
      <p:sp>
        <p:nvSpPr>
          <p:cNvPr id="787" name="Google Shape;787;p72"/>
          <p:cNvSpPr txBox="1"/>
          <p:nvPr>
            <p:ph idx="12" type="sldNum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p73"/>
          <p:cNvSpPr txBox="1"/>
          <p:nvPr>
            <p:ph type="title"/>
          </p:nvPr>
        </p:nvSpPr>
        <p:spPr>
          <a:xfrm>
            <a:off x="681038" y="365128"/>
            <a:ext cx="8543925" cy="7224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4. SLAM</a:t>
            </a:r>
            <a:endParaRPr/>
          </a:p>
        </p:txBody>
      </p:sp>
      <p:sp>
        <p:nvSpPr>
          <p:cNvPr id="793" name="Google Shape;793;p73"/>
          <p:cNvSpPr txBox="1"/>
          <p:nvPr>
            <p:ph idx="12" type="sldNum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794" name="Google Shape;794;p73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1038" y="1533498"/>
            <a:ext cx="8543925" cy="43652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p74"/>
          <p:cNvSpPr txBox="1"/>
          <p:nvPr>
            <p:ph type="title"/>
          </p:nvPr>
        </p:nvSpPr>
        <p:spPr>
          <a:xfrm>
            <a:off x="681038" y="365128"/>
            <a:ext cx="8543925" cy="7224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4. SLAM</a:t>
            </a:r>
            <a:endParaRPr/>
          </a:p>
        </p:txBody>
      </p:sp>
      <p:sp>
        <p:nvSpPr>
          <p:cNvPr id="800" name="Google Shape;800;p74"/>
          <p:cNvSpPr txBox="1"/>
          <p:nvPr>
            <p:ph idx="1" type="body"/>
          </p:nvPr>
        </p:nvSpPr>
        <p:spPr>
          <a:xfrm>
            <a:off x="681038" y="1255271"/>
            <a:ext cx="8543925" cy="49216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◆ Run Teleoperation Node</a:t>
            </a:r>
            <a:endParaRPr/>
          </a:p>
        </p:txBody>
      </p:sp>
      <p:sp>
        <p:nvSpPr>
          <p:cNvPr id="801" name="Google Shape;801;p74"/>
          <p:cNvSpPr txBox="1"/>
          <p:nvPr>
            <p:ph idx="12" type="sldNum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802" name="Google Shape;802;p74"/>
          <p:cNvGrpSpPr/>
          <p:nvPr/>
        </p:nvGrpSpPr>
        <p:grpSpPr>
          <a:xfrm>
            <a:off x="1008672" y="1902557"/>
            <a:ext cx="6366283" cy="757115"/>
            <a:chOff x="1130788" y="3994801"/>
            <a:chExt cx="6366283" cy="757115"/>
          </a:xfrm>
        </p:grpSpPr>
        <p:sp>
          <p:nvSpPr>
            <p:cNvPr id="803" name="Google Shape;803;p74"/>
            <p:cNvSpPr/>
            <p:nvPr/>
          </p:nvSpPr>
          <p:spPr>
            <a:xfrm>
              <a:off x="1130788" y="3994801"/>
              <a:ext cx="6366283" cy="757115"/>
            </a:xfrm>
            <a:prstGeom prst="roundRect">
              <a:avLst>
                <a:gd fmla="val 16667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4" name="Google Shape;804;p74"/>
            <p:cNvSpPr txBox="1"/>
            <p:nvPr/>
          </p:nvSpPr>
          <p:spPr>
            <a:xfrm>
              <a:off x="1261041" y="4100635"/>
              <a:ext cx="5652253" cy="51708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4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$ export TURTLEBOT3_MODEL=waffle_pi  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4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$ roslaunch turtlebot3_teleop turtlebot3_teleop_key.launch</a:t>
              </a:r>
              <a:endParaRPr/>
            </a:p>
          </p:txBody>
        </p:sp>
      </p:grpSp>
      <p:pic>
        <p:nvPicPr>
          <p:cNvPr id="805" name="Google Shape;805;p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36892" y="2825425"/>
            <a:ext cx="7208060" cy="2794650"/>
          </a:xfrm>
          <a:prstGeom prst="rect">
            <a:avLst/>
          </a:prstGeom>
          <a:noFill/>
          <a:ln>
            <a:noFill/>
          </a:ln>
        </p:spPr>
      </p:pic>
      <p:sp>
        <p:nvSpPr>
          <p:cNvPr id="806" name="Google Shape;806;p74"/>
          <p:cNvSpPr txBox="1"/>
          <p:nvPr/>
        </p:nvSpPr>
        <p:spPr>
          <a:xfrm>
            <a:off x="935402" y="5769544"/>
            <a:ext cx="4832938" cy="6388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Keyboard / joystick 방법 중 하나 선택하여 실행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</a:t>
            </a:r>
            <a:r>
              <a:rPr b="0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연결이 끊어질 경우 터틀봇이 자동으로 움직임( 제어 불가)</a:t>
            </a: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75"/>
          <p:cNvSpPr txBox="1"/>
          <p:nvPr>
            <p:ph type="title"/>
          </p:nvPr>
        </p:nvSpPr>
        <p:spPr>
          <a:xfrm>
            <a:off x="681038" y="365128"/>
            <a:ext cx="8543925" cy="7224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4. SLAM</a:t>
            </a:r>
            <a:endParaRPr/>
          </a:p>
        </p:txBody>
      </p:sp>
      <p:sp>
        <p:nvSpPr>
          <p:cNvPr id="812" name="Google Shape;812;p75"/>
          <p:cNvSpPr txBox="1"/>
          <p:nvPr>
            <p:ph idx="1" type="body"/>
          </p:nvPr>
        </p:nvSpPr>
        <p:spPr>
          <a:xfrm>
            <a:off x="681038" y="1255271"/>
            <a:ext cx="8543925" cy="49216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◆ Save Map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813" name="Google Shape;813;p75"/>
          <p:cNvSpPr txBox="1"/>
          <p:nvPr>
            <p:ph idx="12" type="sldNum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14" name="Google Shape;814;p75"/>
          <p:cNvSpPr txBox="1"/>
          <p:nvPr/>
        </p:nvSpPr>
        <p:spPr>
          <a:xfrm>
            <a:off x="1155210" y="1829288"/>
            <a:ext cx="5556104" cy="35955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지도 저장 작업해야 다음 Navigation 테스트 가능하다.</a:t>
            </a:r>
            <a:endParaRPr/>
          </a:p>
        </p:txBody>
      </p:sp>
      <p:grpSp>
        <p:nvGrpSpPr>
          <p:cNvPr id="815" name="Google Shape;815;p75"/>
          <p:cNvGrpSpPr/>
          <p:nvPr/>
        </p:nvGrpSpPr>
        <p:grpSpPr>
          <a:xfrm>
            <a:off x="864170" y="2252518"/>
            <a:ext cx="7547352" cy="427818"/>
            <a:chOff x="904875" y="2125366"/>
            <a:chExt cx="7547352" cy="629618"/>
          </a:xfrm>
        </p:grpSpPr>
        <p:sp>
          <p:nvSpPr>
            <p:cNvPr id="816" name="Google Shape;816;p75"/>
            <p:cNvSpPr/>
            <p:nvPr/>
          </p:nvSpPr>
          <p:spPr>
            <a:xfrm>
              <a:off x="904875" y="2125366"/>
              <a:ext cx="7547352" cy="629618"/>
            </a:xfrm>
            <a:prstGeom prst="roundRect">
              <a:avLst>
                <a:gd fmla="val 16667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7" name="Google Shape;817;p75"/>
            <p:cNvSpPr txBox="1"/>
            <p:nvPr/>
          </p:nvSpPr>
          <p:spPr>
            <a:xfrm>
              <a:off x="1034023" y="2167175"/>
              <a:ext cx="6782673" cy="4422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4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$ rosrun map_server map_saver -f ~/map</a:t>
              </a:r>
              <a:endParaRPr/>
            </a:p>
          </p:txBody>
        </p:sp>
      </p:grpSp>
      <p:sp>
        <p:nvSpPr>
          <p:cNvPr id="818" name="Google Shape;818;p75"/>
          <p:cNvSpPr txBox="1"/>
          <p:nvPr/>
        </p:nvSpPr>
        <p:spPr>
          <a:xfrm>
            <a:off x="993319" y="2280928"/>
            <a:ext cx="6782673" cy="3004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19" name="Google Shape;819;p75"/>
          <p:cNvPicPr preferRelativeResize="0"/>
          <p:nvPr/>
        </p:nvPicPr>
        <p:blipFill rotWithShape="1">
          <a:blip r:embed="rId3">
            <a:alphaModFix/>
          </a:blip>
          <a:srcRect b="35210" l="8140" r="28520" t="40180"/>
          <a:stretch/>
        </p:blipFill>
        <p:spPr>
          <a:xfrm>
            <a:off x="805961" y="2881719"/>
            <a:ext cx="6275103" cy="1371356"/>
          </a:xfrm>
          <a:prstGeom prst="rect">
            <a:avLst/>
          </a:prstGeom>
          <a:noFill/>
          <a:ln>
            <a:noFill/>
          </a:ln>
        </p:spPr>
      </p:pic>
      <p:pic>
        <p:nvPicPr>
          <p:cNvPr id="820" name="Google Shape;820;p7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01861" y="2914502"/>
            <a:ext cx="7011378" cy="15337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4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p76"/>
          <p:cNvSpPr txBox="1"/>
          <p:nvPr>
            <p:ph type="title"/>
          </p:nvPr>
        </p:nvSpPr>
        <p:spPr>
          <a:xfrm>
            <a:off x="681038" y="365128"/>
            <a:ext cx="8543925" cy="7224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5. Navigation</a:t>
            </a:r>
            <a:endParaRPr/>
          </a:p>
        </p:txBody>
      </p:sp>
      <p:sp>
        <p:nvSpPr>
          <p:cNvPr id="826" name="Google Shape;826;p76"/>
          <p:cNvSpPr txBox="1"/>
          <p:nvPr>
            <p:ph idx="1" type="body"/>
          </p:nvPr>
        </p:nvSpPr>
        <p:spPr>
          <a:xfrm>
            <a:off x="681038" y="1255271"/>
            <a:ext cx="8543925" cy="49216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14350" lvl="0" marL="5143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AutoNum type="arabicPeriod"/>
            </a:pPr>
            <a:r>
              <a:rPr lang="en-US"/>
              <a:t>Run Navigation Nodes</a:t>
            </a:r>
            <a:endParaRPr/>
          </a:p>
        </p:txBody>
      </p:sp>
      <p:sp>
        <p:nvSpPr>
          <p:cNvPr id="827" name="Google Shape;827;p76"/>
          <p:cNvSpPr txBox="1"/>
          <p:nvPr>
            <p:ph idx="12" type="sldNum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828" name="Google Shape;828;p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8159" y="1727562"/>
            <a:ext cx="6327202" cy="1931076"/>
          </a:xfrm>
          <a:prstGeom prst="rect">
            <a:avLst/>
          </a:prstGeom>
          <a:noFill/>
          <a:ln>
            <a:noFill/>
          </a:ln>
        </p:spPr>
      </p:pic>
      <p:sp>
        <p:nvSpPr>
          <p:cNvPr id="829" name="Google Shape;829;p76"/>
          <p:cNvSpPr txBox="1"/>
          <p:nvPr/>
        </p:nvSpPr>
        <p:spPr>
          <a:xfrm>
            <a:off x="1028215" y="3661959"/>
            <a:ext cx="1239122" cy="3366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[Remote PC]</a:t>
            </a:r>
            <a:endParaRPr/>
          </a:p>
        </p:txBody>
      </p:sp>
      <p:grpSp>
        <p:nvGrpSpPr>
          <p:cNvPr id="830" name="Google Shape;830;p76"/>
          <p:cNvGrpSpPr/>
          <p:nvPr/>
        </p:nvGrpSpPr>
        <p:grpSpPr>
          <a:xfrm>
            <a:off x="1130788" y="3994801"/>
            <a:ext cx="8067771" cy="757115"/>
            <a:chOff x="1130788" y="3994801"/>
            <a:chExt cx="7066424" cy="757115"/>
          </a:xfrm>
        </p:grpSpPr>
        <p:sp>
          <p:nvSpPr>
            <p:cNvPr id="831" name="Google Shape;831;p76"/>
            <p:cNvSpPr/>
            <p:nvPr/>
          </p:nvSpPr>
          <p:spPr>
            <a:xfrm>
              <a:off x="1130788" y="3994801"/>
              <a:ext cx="6366283" cy="757115"/>
            </a:xfrm>
            <a:prstGeom prst="roundRect">
              <a:avLst>
                <a:gd fmla="val 16667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2" name="Google Shape;832;p76"/>
            <p:cNvSpPr txBox="1"/>
            <p:nvPr/>
          </p:nvSpPr>
          <p:spPr>
            <a:xfrm>
              <a:off x="1261042" y="4100635"/>
              <a:ext cx="6936170" cy="51708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4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$ export TURTLEBOT3_MODEL=waffle_pi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4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$ roslaunch turtlebot3_navigation turtlebot3_navigation.launch map_file:=$HOME/map.yaml</a:t>
              </a:r>
              <a:endParaRPr/>
            </a:p>
          </p:txBody>
        </p:sp>
      </p:grpSp>
      <p:sp>
        <p:nvSpPr>
          <p:cNvPr id="833" name="Google Shape;833;p76"/>
          <p:cNvSpPr txBox="1"/>
          <p:nvPr/>
        </p:nvSpPr>
        <p:spPr>
          <a:xfrm>
            <a:off x="2252555" y="3601121"/>
            <a:ext cx="1658410" cy="3656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- Open terminal</a:t>
            </a:r>
            <a:endParaRPr/>
          </a:p>
        </p:txBody>
      </p:sp>
      <p:sp>
        <p:nvSpPr>
          <p:cNvPr id="834" name="Google Shape;834;p76"/>
          <p:cNvSpPr txBox="1"/>
          <p:nvPr/>
        </p:nvSpPr>
        <p:spPr>
          <a:xfrm>
            <a:off x="6646430" y="2627292"/>
            <a:ext cx="1658410" cy="3656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- Open terminal</a:t>
            </a:r>
            <a:endParaRPr/>
          </a:p>
        </p:txBody>
      </p:sp>
      <p:sp>
        <p:nvSpPr>
          <p:cNvPr id="835" name="Google Shape;835;p76"/>
          <p:cNvSpPr txBox="1"/>
          <p:nvPr/>
        </p:nvSpPr>
        <p:spPr>
          <a:xfrm>
            <a:off x="1130787" y="4890314"/>
            <a:ext cx="4742327" cy="3655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앞 단계 SLAM 테스트시 작성된 지도 있어야 함</a:t>
            </a:r>
            <a:endParaRPr/>
          </a:p>
        </p:txBody>
      </p:sp>
      <p:grpSp>
        <p:nvGrpSpPr>
          <p:cNvPr id="836" name="Google Shape;836;p76"/>
          <p:cNvGrpSpPr/>
          <p:nvPr/>
        </p:nvGrpSpPr>
        <p:grpSpPr>
          <a:xfrm>
            <a:off x="1092119" y="5321684"/>
            <a:ext cx="7547352" cy="427818"/>
            <a:chOff x="904875" y="2125366"/>
            <a:chExt cx="7547352" cy="629618"/>
          </a:xfrm>
        </p:grpSpPr>
        <p:sp>
          <p:nvSpPr>
            <p:cNvPr id="837" name="Google Shape;837;p76"/>
            <p:cNvSpPr/>
            <p:nvPr/>
          </p:nvSpPr>
          <p:spPr>
            <a:xfrm>
              <a:off x="904875" y="2125366"/>
              <a:ext cx="7547352" cy="629618"/>
            </a:xfrm>
            <a:prstGeom prst="roundRect">
              <a:avLst>
                <a:gd fmla="val 16667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8" name="Google Shape;838;p76"/>
            <p:cNvSpPr txBox="1"/>
            <p:nvPr/>
          </p:nvSpPr>
          <p:spPr>
            <a:xfrm>
              <a:off x="1034023" y="2167177"/>
              <a:ext cx="6782673" cy="4422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4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$ rviz -d `rospack find turtlebot3_navigation`/rviz/turtlebot3_navigation.rviz</a:t>
              </a:r>
              <a:endParaRPr/>
            </a:p>
          </p:txBody>
        </p:sp>
      </p:grp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2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p77"/>
          <p:cNvSpPr txBox="1"/>
          <p:nvPr>
            <p:ph type="title"/>
          </p:nvPr>
        </p:nvSpPr>
        <p:spPr>
          <a:xfrm>
            <a:off x="681038" y="365128"/>
            <a:ext cx="8543925" cy="7224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5. Navigation</a:t>
            </a:r>
            <a:endParaRPr/>
          </a:p>
        </p:txBody>
      </p:sp>
      <p:sp>
        <p:nvSpPr>
          <p:cNvPr id="844" name="Google Shape;844;p77"/>
          <p:cNvSpPr txBox="1"/>
          <p:nvPr>
            <p:ph idx="12" type="sldNum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845" name="Google Shape;845;p77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5828" y="1271553"/>
            <a:ext cx="7462800" cy="534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9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p78"/>
          <p:cNvSpPr txBox="1"/>
          <p:nvPr>
            <p:ph type="title"/>
          </p:nvPr>
        </p:nvSpPr>
        <p:spPr>
          <a:xfrm>
            <a:off x="681038" y="365128"/>
            <a:ext cx="8543925" cy="7224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5. Navigation</a:t>
            </a:r>
            <a:endParaRPr/>
          </a:p>
        </p:txBody>
      </p:sp>
      <p:sp>
        <p:nvSpPr>
          <p:cNvPr id="851" name="Google Shape;851;p78"/>
          <p:cNvSpPr txBox="1"/>
          <p:nvPr>
            <p:ph idx="1" type="body"/>
          </p:nvPr>
        </p:nvSpPr>
        <p:spPr>
          <a:xfrm>
            <a:off x="681038" y="1255271"/>
            <a:ext cx="8543925" cy="49216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/>
              <a:t>◆ Estimate Initial Pose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/>
              <a:t>- 로봇의 초기 위치값 확인하기 위해 RViz 메뉴에서 2D Pose  Estimate를 누르면 매우 큰 녹색 화살표가 나타난다.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/>
              <a:t>- TurtleBot3이 위치한 곳으로 가져가 진행 방향에 맞게 갖다 놓는다.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/>
              <a:t>- keyboard 노드 / Joystick 같은 도구를 사용하여 로봇을 앞뒤로 이동하여 주변 환경 정보를 수집, 로봇이 현재 지도에 있는 위치를 확인한다.</a:t>
            </a:r>
            <a:endParaRPr/>
          </a:p>
        </p:txBody>
      </p:sp>
      <p:sp>
        <p:nvSpPr>
          <p:cNvPr id="852" name="Google Shape;852;p78"/>
          <p:cNvSpPr txBox="1"/>
          <p:nvPr>
            <p:ph idx="12" type="sldNum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853" name="Google Shape;853;p78"/>
          <p:cNvGrpSpPr/>
          <p:nvPr/>
        </p:nvGrpSpPr>
        <p:grpSpPr>
          <a:xfrm>
            <a:off x="740011" y="4975306"/>
            <a:ext cx="8067772" cy="757115"/>
            <a:chOff x="1130788" y="3994801"/>
            <a:chExt cx="7066426" cy="757115"/>
          </a:xfrm>
        </p:grpSpPr>
        <p:sp>
          <p:nvSpPr>
            <p:cNvPr id="854" name="Google Shape;854;p78"/>
            <p:cNvSpPr/>
            <p:nvPr/>
          </p:nvSpPr>
          <p:spPr>
            <a:xfrm>
              <a:off x="1130788" y="3994801"/>
              <a:ext cx="6366283" cy="757115"/>
            </a:xfrm>
            <a:prstGeom prst="roundRect">
              <a:avLst>
                <a:gd fmla="val 16667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5" name="Google Shape;855;p78"/>
            <p:cNvSpPr txBox="1"/>
            <p:nvPr/>
          </p:nvSpPr>
          <p:spPr>
            <a:xfrm>
              <a:off x="1261040" y="4100633"/>
              <a:ext cx="6936174" cy="51765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4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$ export TURTLEBOT3_MODEL=waffle_pi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4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$ roslaunch turtlebot3_teleop turtlebot3_teleop_key.launch</a:t>
              </a:r>
              <a:endParaRPr/>
            </a:p>
          </p:txBody>
        </p:sp>
      </p:grp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9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p79"/>
          <p:cNvSpPr txBox="1"/>
          <p:nvPr>
            <p:ph type="title"/>
          </p:nvPr>
        </p:nvSpPr>
        <p:spPr>
          <a:xfrm>
            <a:off x="681038" y="365128"/>
            <a:ext cx="8543925" cy="7224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5. Navigation</a:t>
            </a:r>
            <a:endParaRPr/>
          </a:p>
        </p:txBody>
      </p:sp>
      <p:sp>
        <p:nvSpPr>
          <p:cNvPr id="861" name="Google Shape;861;p79"/>
          <p:cNvSpPr txBox="1"/>
          <p:nvPr>
            <p:ph idx="1" type="body"/>
          </p:nvPr>
        </p:nvSpPr>
        <p:spPr>
          <a:xfrm>
            <a:off x="681038" y="1255271"/>
            <a:ext cx="8543925" cy="49216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◆ Estimate Initial Pose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     - RViz 메뉴에서 2D Nav Goal클릭하고  목표지점을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      설정하고 커서를 Turtlebot의 방향으로 끌어다 놓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       는다.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     - Turtlebot이 목표 지점으로 찾아간다.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◆참조영상            </a:t>
            </a:r>
            <a:endParaRPr/>
          </a:p>
        </p:txBody>
      </p:sp>
      <p:sp>
        <p:nvSpPr>
          <p:cNvPr id="862" name="Google Shape;862;p79"/>
          <p:cNvSpPr txBox="1"/>
          <p:nvPr>
            <p:ph idx="12" type="sldNum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863" name="Google Shape;863;p79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66922" y="4465935"/>
            <a:ext cx="2053629" cy="20536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8"/>
          <p:cNvSpPr txBox="1"/>
          <p:nvPr>
            <p:ph type="title"/>
          </p:nvPr>
        </p:nvSpPr>
        <p:spPr>
          <a:xfrm>
            <a:off x="681038" y="365128"/>
            <a:ext cx="8543925" cy="7224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- PC Setup</a:t>
            </a:r>
            <a:endParaRPr/>
          </a:p>
        </p:txBody>
      </p:sp>
      <p:sp>
        <p:nvSpPr>
          <p:cNvPr id="145" name="Google Shape;145;p8"/>
          <p:cNvSpPr txBox="1"/>
          <p:nvPr>
            <p:ph idx="1" type="body"/>
          </p:nvPr>
        </p:nvSpPr>
        <p:spPr>
          <a:xfrm>
            <a:off x="681038" y="1255271"/>
            <a:ext cx="8543925" cy="49216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1.3 Install Dependent ROS Packages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en-US" sz="2100"/>
              <a:t>다음 단계는 원격 PC에 TurtBot3 제어용 종속 패키지를 설치하는 것이다.</a:t>
            </a:r>
            <a:endParaRPr/>
          </a:p>
        </p:txBody>
      </p:sp>
      <p:sp>
        <p:nvSpPr>
          <p:cNvPr id="146" name="Google Shape;146;p8"/>
          <p:cNvSpPr txBox="1"/>
          <p:nvPr>
            <p:ph idx="12" type="sldNum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147" name="Google Shape;147;p8"/>
          <p:cNvGrpSpPr/>
          <p:nvPr/>
        </p:nvGrpSpPr>
        <p:grpSpPr>
          <a:xfrm>
            <a:off x="485129" y="2593526"/>
            <a:ext cx="8919598" cy="1670946"/>
            <a:chOff x="485129" y="2593526"/>
            <a:chExt cx="8919598" cy="1670946"/>
          </a:xfrm>
        </p:grpSpPr>
        <p:sp>
          <p:nvSpPr>
            <p:cNvPr id="148" name="Google Shape;148;p8"/>
            <p:cNvSpPr/>
            <p:nvPr/>
          </p:nvSpPr>
          <p:spPr>
            <a:xfrm>
              <a:off x="485129" y="2593526"/>
              <a:ext cx="8919598" cy="1670946"/>
            </a:xfrm>
            <a:prstGeom prst="roundRect">
              <a:avLst>
                <a:gd fmla="val 16667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" name="Google Shape;149;p8"/>
            <p:cNvSpPr txBox="1"/>
            <p:nvPr/>
          </p:nvSpPr>
          <p:spPr>
            <a:xfrm>
              <a:off x="571709" y="2928403"/>
              <a:ext cx="8762581" cy="100351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$</a:t>
              </a:r>
              <a:r>
                <a:rPr b="0" i="0" lang="en-US" sz="1200" u="none" cap="none" strike="noStrike">
                  <a:solidFill>
                    <a:srgbClr val="F79015"/>
                  </a:solidFill>
                  <a:latin typeface="Arial"/>
                  <a:ea typeface="Arial"/>
                  <a:cs typeface="Arial"/>
                  <a:sym typeface="Arial"/>
                </a:rPr>
                <a:t> sudo</a:t>
              </a:r>
              <a:r>
                <a:rPr b="0" i="0" lang="en-US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apt-get install ros-kinetic-joy ros-kinetic-teleop-twist-joy ros-kinetic-teleop-twist-keyboard ros-kinetic-laser-proc ros-kinetic-rgbd-launch ros-kinetic-depthimage-to-laserscan ros-kinetic-rosserial-arduino ros-kinetic-rosserial-python ros-kinetic-rosserial-server ros-kinetic-rosserial-client ros-kinetic-rosserial-msgs ros-kinetic-amcl ros-kinetic-map-server ros-kinetic-move-base ros-kinetic-urdf ros-kinetic-xacro ros-kinetic-compressed-image-transport ros-kinetic-rqt-image-view ros-kinetic-gmapping 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ros-kinetic-navigation ros-kinetic-interactive-markers</a:t>
              </a:r>
              <a:endParaRPr/>
            </a:p>
          </p:txBody>
        </p:sp>
      </p:grpSp>
      <p:grpSp>
        <p:nvGrpSpPr>
          <p:cNvPr id="150" name="Google Shape;150;p8"/>
          <p:cNvGrpSpPr/>
          <p:nvPr/>
        </p:nvGrpSpPr>
        <p:grpSpPr>
          <a:xfrm>
            <a:off x="481092" y="4797191"/>
            <a:ext cx="8943816" cy="1162371"/>
            <a:chOff x="452840" y="3804349"/>
            <a:chExt cx="8943816" cy="1162371"/>
          </a:xfrm>
        </p:grpSpPr>
        <p:sp>
          <p:nvSpPr>
            <p:cNvPr id="151" name="Google Shape;151;p8"/>
            <p:cNvSpPr/>
            <p:nvPr/>
          </p:nvSpPr>
          <p:spPr>
            <a:xfrm>
              <a:off x="452840" y="3804349"/>
              <a:ext cx="8943816" cy="1162371"/>
            </a:xfrm>
            <a:prstGeom prst="roundRect">
              <a:avLst>
                <a:gd fmla="val 16667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" name="Google Shape;152;p8"/>
            <p:cNvSpPr txBox="1"/>
            <p:nvPr/>
          </p:nvSpPr>
          <p:spPr>
            <a:xfrm>
              <a:off x="775721" y="3949645"/>
              <a:ext cx="4497642" cy="82402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$ cd ~/catkin_ws/src/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$ git clone https://github.com/ROBOTIS-GIT/turtlebot3_msgs.git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$ git clone https://github.com/ROBOTIS-GIT/turtlebot3.git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$ cd ~/catkin_ws &amp;&amp; catkin_make</a:t>
              </a:r>
              <a:endParaRPr/>
            </a:p>
          </p:txBody>
        </p:sp>
      </p:grp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7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p80"/>
          <p:cNvSpPr txBox="1"/>
          <p:nvPr>
            <p:ph type="title"/>
          </p:nvPr>
        </p:nvSpPr>
        <p:spPr>
          <a:xfrm>
            <a:off x="681038" y="2343397"/>
            <a:ext cx="8543925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끝.</a:t>
            </a:r>
            <a:endParaRPr/>
          </a:p>
        </p:txBody>
      </p:sp>
      <p:sp>
        <p:nvSpPr>
          <p:cNvPr id="869" name="Google Shape;869;p80"/>
          <p:cNvSpPr txBox="1"/>
          <p:nvPr>
            <p:ph idx="12" type="sldNum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70" name="Google Shape;870;p80"/>
          <p:cNvSpPr txBox="1"/>
          <p:nvPr>
            <p:ph idx="10" type="dt"/>
          </p:nvPr>
        </p:nvSpPr>
        <p:spPr>
          <a:xfrm>
            <a:off x="681038" y="6356352"/>
            <a:ext cx="11624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2019-07-23</a:t>
            </a:r>
            <a:endParaRPr/>
          </a:p>
        </p:txBody>
      </p:sp>
      <p:sp>
        <p:nvSpPr>
          <p:cNvPr id="871" name="Google Shape;871;p80"/>
          <p:cNvSpPr txBox="1"/>
          <p:nvPr>
            <p:ph idx="11" type="ftr"/>
          </p:nvPr>
        </p:nvSpPr>
        <p:spPr>
          <a:xfrm>
            <a:off x="4070838" y="6356352"/>
            <a:ext cx="202223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발표 주제 수정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9"/>
          <p:cNvSpPr txBox="1"/>
          <p:nvPr>
            <p:ph type="title"/>
          </p:nvPr>
        </p:nvSpPr>
        <p:spPr>
          <a:xfrm>
            <a:off x="681038" y="365128"/>
            <a:ext cx="8543925" cy="7224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1.PC Setup</a:t>
            </a:r>
            <a:endParaRPr/>
          </a:p>
        </p:txBody>
      </p:sp>
      <p:sp>
        <p:nvSpPr>
          <p:cNvPr id="158" name="Google Shape;158;p9"/>
          <p:cNvSpPr txBox="1"/>
          <p:nvPr>
            <p:ph idx="1" type="body"/>
          </p:nvPr>
        </p:nvSpPr>
        <p:spPr>
          <a:xfrm>
            <a:off x="681037" y="1222982"/>
            <a:ext cx="8543925" cy="49216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50"/>
              <a:buNone/>
            </a:pPr>
            <a:r>
              <a:rPr lang="en-US" sz="3850" u="sng"/>
              <a:t>Catkin_make 실행시 에러 조치 사항</a:t>
            </a:r>
            <a:endParaRPr/>
          </a:p>
          <a:p>
            <a:pPr indent="0" lvl="0" marL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850"/>
              <a:buNone/>
            </a:pPr>
            <a:r>
              <a:t/>
            </a:r>
            <a:endParaRPr sz="3850" u="sng"/>
          </a:p>
          <a:p>
            <a:pPr indent="0" lvl="0" marL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850"/>
              <a:buNone/>
            </a:pPr>
            <a:r>
              <a:t/>
            </a:r>
            <a:endParaRPr sz="3850" u="sng"/>
          </a:p>
          <a:p>
            <a:pPr indent="0" lvl="0" marL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850"/>
              <a:buNone/>
            </a:pPr>
            <a:r>
              <a:t/>
            </a:r>
            <a:endParaRPr sz="3850" u="sng"/>
          </a:p>
          <a:p>
            <a:pPr indent="0" lvl="0" marL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t/>
            </a:r>
            <a:endParaRPr sz="22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rPr lang="en-US" sz="2200">
                <a:latin typeface="Malgun Gothic"/>
                <a:ea typeface="Malgun Gothic"/>
                <a:cs typeface="Malgun Gothic"/>
                <a:sym typeface="Malgun Gothic"/>
              </a:rPr>
              <a:t>에러 조치사항</a:t>
            </a:r>
            <a:endParaRPr/>
          </a:p>
          <a:p>
            <a:pPr indent="0" lvl="0" marL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t/>
            </a:r>
            <a:endParaRPr sz="22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t/>
            </a:r>
            <a:endParaRPr sz="22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t/>
            </a:r>
            <a:endParaRPr sz="22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rPr lang="en-US" sz="220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/>
          </a:p>
          <a:p>
            <a:pPr indent="0" lvl="0" marL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t/>
            </a:r>
            <a:endParaRPr sz="22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t/>
            </a:r>
            <a:endParaRPr sz="22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40"/>
              <a:buNone/>
            </a:pPr>
            <a:r>
              <a:t/>
            </a:r>
            <a:endParaRPr sz="154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40"/>
              <a:buNone/>
            </a:pPr>
            <a:r>
              <a:t/>
            </a:r>
            <a:endParaRPr sz="1540"/>
          </a:p>
        </p:txBody>
      </p:sp>
      <p:sp>
        <p:nvSpPr>
          <p:cNvPr id="159" name="Google Shape;159;p9"/>
          <p:cNvSpPr txBox="1"/>
          <p:nvPr>
            <p:ph idx="12" type="sldNum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0" name="Google Shape;160;p9"/>
          <p:cNvSpPr txBox="1"/>
          <p:nvPr/>
        </p:nvSpPr>
        <p:spPr>
          <a:xfrm>
            <a:off x="735400" y="1782303"/>
            <a:ext cx="8223532" cy="1787667"/>
          </a:xfrm>
          <a:prstGeom prst="rect">
            <a:avLst/>
          </a:prstGeom>
          <a:solidFill>
            <a:srgbClr val="FDE9D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에러내용</a:t>
            </a: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: Some packages could not be installed. This may mean that you have requested an    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impossible situation or if you are using the unstable distribution that some required packages have not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yet been created or been moved out of Incoming.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following information may help to resolve the situation: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following packages have unmet dependencies: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catkin : Depends: python-catkin-pkg but it is not going to be installed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E: Unable to correct problems, you have held broken packages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1" name="Google Shape;161;p9"/>
          <p:cNvGrpSpPr/>
          <p:nvPr/>
        </p:nvGrpSpPr>
        <p:grpSpPr>
          <a:xfrm>
            <a:off x="845853" y="4483262"/>
            <a:ext cx="3272693" cy="1457243"/>
            <a:chOff x="3719635" y="4287879"/>
            <a:chExt cx="3272693" cy="1457243"/>
          </a:xfrm>
        </p:grpSpPr>
        <p:sp>
          <p:nvSpPr>
            <p:cNvPr id="162" name="Google Shape;162;p9"/>
            <p:cNvSpPr/>
            <p:nvPr/>
          </p:nvSpPr>
          <p:spPr>
            <a:xfrm>
              <a:off x="3719635" y="4287879"/>
              <a:ext cx="3272693" cy="1457243"/>
            </a:xfrm>
            <a:prstGeom prst="round2DiagRect">
              <a:avLst>
                <a:gd fmla="val 16667" name="adj1"/>
                <a:gd fmla="val 0" name="adj2"/>
              </a:avLst>
            </a:prstGeom>
            <a:solidFill>
              <a:srgbClr val="F0D1E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" name="Google Shape;163;p9"/>
            <p:cNvSpPr txBox="1"/>
            <p:nvPr/>
          </p:nvSpPr>
          <p:spPr>
            <a:xfrm>
              <a:off x="4061556" y="4434415"/>
              <a:ext cx="2659284" cy="115786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rPr b="0" i="0" lang="en-US" sz="14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$ sudo apt install catkin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rPr b="0" i="0" lang="en-US" sz="14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$ sudo apt-get install aptitude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rPr b="0" i="0" lang="en-US" sz="14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$ sudo aptitude install catkin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rPr b="0" i="0" lang="en-US" sz="14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$ cd ~/catkin_ws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rPr b="0" i="0" lang="en-US" sz="14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$ catkin_make</a:t>
              </a: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테마">
  <a:themeElements>
    <a:clrScheme name="Office 테마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2018-03-04T04:23:51Z</dcterms:created>
  <dc:creator>admin</dc:creator>
</cp:coreProperties>
</file>